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3" r:id="rId4"/>
    <p:sldId id="258" r:id="rId5"/>
    <p:sldId id="259" r:id="rId6"/>
    <p:sldId id="260" r:id="rId7"/>
    <p:sldId id="261" r:id="rId8"/>
    <p:sldId id="262"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47101-AC69-4E90-80A1-7C50D560EA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585735A-30B1-422A-B9E1-F5F56AD36B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99390B0-2EC8-4CFA-9F06-ECF420736796}"/>
              </a:ext>
            </a:extLst>
          </p:cNvPr>
          <p:cNvSpPr>
            <a:spLocks noGrp="1"/>
          </p:cNvSpPr>
          <p:nvPr>
            <p:ph type="dt" sz="half" idx="10"/>
          </p:nvPr>
        </p:nvSpPr>
        <p:spPr/>
        <p:txBody>
          <a:bodyPr/>
          <a:lstStyle/>
          <a:p>
            <a:fld id="{CBFA5B62-EBF8-4F29-9E2F-72D0BA3B4BF3}" type="datetimeFigureOut">
              <a:rPr lang="en-IN" smtClean="0"/>
              <a:t>18-10-2024</a:t>
            </a:fld>
            <a:endParaRPr lang="en-IN"/>
          </a:p>
        </p:txBody>
      </p:sp>
      <p:sp>
        <p:nvSpPr>
          <p:cNvPr id="5" name="Footer Placeholder 4">
            <a:extLst>
              <a:ext uri="{FF2B5EF4-FFF2-40B4-BE49-F238E27FC236}">
                <a16:creationId xmlns:a16="http://schemas.microsoft.com/office/drawing/2014/main" id="{9F09E2FA-E1A1-4D7C-9FD5-B53637772A1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7146511-9DDE-4BA1-9351-E77DB5CBC1BB}"/>
              </a:ext>
            </a:extLst>
          </p:cNvPr>
          <p:cNvSpPr>
            <a:spLocks noGrp="1"/>
          </p:cNvSpPr>
          <p:nvPr>
            <p:ph type="sldNum" sz="quarter" idx="12"/>
          </p:nvPr>
        </p:nvSpPr>
        <p:spPr/>
        <p:txBody>
          <a:bodyPr/>
          <a:lstStyle/>
          <a:p>
            <a:fld id="{B6C18BC6-9476-46E7-ADA5-FDC3BC9D0A73}" type="slidenum">
              <a:rPr lang="en-IN" smtClean="0"/>
              <a:t>‹#›</a:t>
            </a:fld>
            <a:endParaRPr lang="en-IN"/>
          </a:p>
        </p:txBody>
      </p:sp>
    </p:spTree>
    <p:extLst>
      <p:ext uri="{BB962C8B-B14F-4D97-AF65-F5344CB8AC3E}">
        <p14:creationId xmlns:p14="http://schemas.microsoft.com/office/powerpoint/2010/main" val="30054847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E2BC0-9670-42B1-9529-9BE192AD536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287A462-524E-474E-966B-B8503579738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9AF04C-4EE3-4A4C-876B-C1FF687D02C5}"/>
              </a:ext>
            </a:extLst>
          </p:cNvPr>
          <p:cNvSpPr>
            <a:spLocks noGrp="1"/>
          </p:cNvSpPr>
          <p:nvPr>
            <p:ph type="dt" sz="half" idx="10"/>
          </p:nvPr>
        </p:nvSpPr>
        <p:spPr/>
        <p:txBody>
          <a:bodyPr/>
          <a:lstStyle/>
          <a:p>
            <a:fld id="{CBFA5B62-EBF8-4F29-9E2F-72D0BA3B4BF3}" type="datetimeFigureOut">
              <a:rPr lang="en-IN" smtClean="0"/>
              <a:t>18-10-2024</a:t>
            </a:fld>
            <a:endParaRPr lang="en-IN"/>
          </a:p>
        </p:txBody>
      </p:sp>
      <p:sp>
        <p:nvSpPr>
          <p:cNvPr id="5" name="Footer Placeholder 4">
            <a:extLst>
              <a:ext uri="{FF2B5EF4-FFF2-40B4-BE49-F238E27FC236}">
                <a16:creationId xmlns:a16="http://schemas.microsoft.com/office/drawing/2014/main" id="{19574974-2631-4BD4-ABBD-BB2699C70C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4A4294-C4F7-40A1-A5CD-982CF28D0CB2}"/>
              </a:ext>
            </a:extLst>
          </p:cNvPr>
          <p:cNvSpPr>
            <a:spLocks noGrp="1"/>
          </p:cNvSpPr>
          <p:nvPr>
            <p:ph type="sldNum" sz="quarter" idx="12"/>
          </p:nvPr>
        </p:nvSpPr>
        <p:spPr/>
        <p:txBody>
          <a:bodyPr/>
          <a:lstStyle/>
          <a:p>
            <a:fld id="{B6C18BC6-9476-46E7-ADA5-FDC3BC9D0A73}" type="slidenum">
              <a:rPr lang="en-IN" smtClean="0"/>
              <a:t>‹#›</a:t>
            </a:fld>
            <a:endParaRPr lang="en-IN"/>
          </a:p>
        </p:txBody>
      </p:sp>
    </p:spTree>
    <p:extLst>
      <p:ext uri="{BB962C8B-B14F-4D97-AF65-F5344CB8AC3E}">
        <p14:creationId xmlns:p14="http://schemas.microsoft.com/office/powerpoint/2010/main" val="3447029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034E2C-3FD0-4026-9A03-C99351FB8F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83DDAAC-3556-47AD-A67F-846EC85F830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F8D5A1C-CD9F-4812-B7BE-528BB3FDFBDD}"/>
              </a:ext>
            </a:extLst>
          </p:cNvPr>
          <p:cNvSpPr>
            <a:spLocks noGrp="1"/>
          </p:cNvSpPr>
          <p:nvPr>
            <p:ph type="dt" sz="half" idx="10"/>
          </p:nvPr>
        </p:nvSpPr>
        <p:spPr/>
        <p:txBody>
          <a:bodyPr/>
          <a:lstStyle/>
          <a:p>
            <a:fld id="{CBFA5B62-EBF8-4F29-9E2F-72D0BA3B4BF3}" type="datetimeFigureOut">
              <a:rPr lang="en-IN" smtClean="0"/>
              <a:t>18-10-2024</a:t>
            </a:fld>
            <a:endParaRPr lang="en-IN"/>
          </a:p>
        </p:txBody>
      </p:sp>
      <p:sp>
        <p:nvSpPr>
          <p:cNvPr id="5" name="Footer Placeholder 4">
            <a:extLst>
              <a:ext uri="{FF2B5EF4-FFF2-40B4-BE49-F238E27FC236}">
                <a16:creationId xmlns:a16="http://schemas.microsoft.com/office/drawing/2014/main" id="{994AC42F-E368-48DE-B93C-58D950CDBA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BDE1DFD-EB93-465E-A77C-A6D7A443F894}"/>
              </a:ext>
            </a:extLst>
          </p:cNvPr>
          <p:cNvSpPr>
            <a:spLocks noGrp="1"/>
          </p:cNvSpPr>
          <p:nvPr>
            <p:ph type="sldNum" sz="quarter" idx="12"/>
          </p:nvPr>
        </p:nvSpPr>
        <p:spPr/>
        <p:txBody>
          <a:bodyPr/>
          <a:lstStyle/>
          <a:p>
            <a:fld id="{B6C18BC6-9476-46E7-ADA5-FDC3BC9D0A73}" type="slidenum">
              <a:rPr lang="en-IN" smtClean="0"/>
              <a:t>‹#›</a:t>
            </a:fld>
            <a:endParaRPr lang="en-IN"/>
          </a:p>
        </p:txBody>
      </p:sp>
    </p:spTree>
    <p:extLst>
      <p:ext uri="{BB962C8B-B14F-4D97-AF65-F5344CB8AC3E}">
        <p14:creationId xmlns:p14="http://schemas.microsoft.com/office/powerpoint/2010/main" val="1581184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9322C-D061-4556-8CC4-4D9129F80B9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54C189E-2FC4-4CCD-994B-F445C9A107A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5E1A62D-CB05-4C91-ACE4-15A457DB557E}"/>
              </a:ext>
            </a:extLst>
          </p:cNvPr>
          <p:cNvSpPr>
            <a:spLocks noGrp="1"/>
          </p:cNvSpPr>
          <p:nvPr>
            <p:ph type="dt" sz="half" idx="10"/>
          </p:nvPr>
        </p:nvSpPr>
        <p:spPr/>
        <p:txBody>
          <a:bodyPr/>
          <a:lstStyle/>
          <a:p>
            <a:fld id="{CBFA5B62-EBF8-4F29-9E2F-72D0BA3B4BF3}" type="datetimeFigureOut">
              <a:rPr lang="en-IN" smtClean="0"/>
              <a:t>18-10-2024</a:t>
            </a:fld>
            <a:endParaRPr lang="en-IN"/>
          </a:p>
        </p:txBody>
      </p:sp>
      <p:sp>
        <p:nvSpPr>
          <p:cNvPr id="5" name="Footer Placeholder 4">
            <a:extLst>
              <a:ext uri="{FF2B5EF4-FFF2-40B4-BE49-F238E27FC236}">
                <a16:creationId xmlns:a16="http://schemas.microsoft.com/office/drawing/2014/main" id="{DE5D4588-00A6-469B-A7DB-7574BC94F36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76EB840-4113-40E0-A31C-6ECAFAB49427}"/>
              </a:ext>
            </a:extLst>
          </p:cNvPr>
          <p:cNvSpPr>
            <a:spLocks noGrp="1"/>
          </p:cNvSpPr>
          <p:nvPr>
            <p:ph type="sldNum" sz="quarter" idx="12"/>
          </p:nvPr>
        </p:nvSpPr>
        <p:spPr/>
        <p:txBody>
          <a:bodyPr/>
          <a:lstStyle/>
          <a:p>
            <a:fld id="{B6C18BC6-9476-46E7-ADA5-FDC3BC9D0A73}" type="slidenum">
              <a:rPr lang="en-IN" smtClean="0"/>
              <a:t>‹#›</a:t>
            </a:fld>
            <a:endParaRPr lang="en-IN"/>
          </a:p>
        </p:txBody>
      </p:sp>
    </p:spTree>
    <p:extLst>
      <p:ext uri="{BB962C8B-B14F-4D97-AF65-F5344CB8AC3E}">
        <p14:creationId xmlns:p14="http://schemas.microsoft.com/office/powerpoint/2010/main" val="3028276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A9F0C-616B-4B9C-BD9E-27C9CFE7D1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87A4EC4-062F-4772-929A-4736AB3BE5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D45B209-BCCF-46A3-AE75-58F593847B7D}"/>
              </a:ext>
            </a:extLst>
          </p:cNvPr>
          <p:cNvSpPr>
            <a:spLocks noGrp="1"/>
          </p:cNvSpPr>
          <p:nvPr>
            <p:ph type="dt" sz="half" idx="10"/>
          </p:nvPr>
        </p:nvSpPr>
        <p:spPr/>
        <p:txBody>
          <a:bodyPr/>
          <a:lstStyle/>
          <a:p>
            <a:fld id="{CBFA5B62-EBF8-4F29-9E2F-72D0BA3B4BF3}" type="datetimeFigureOut">
              <a:rPr lang="en-IN" smtClean="0"/>
              <a:t>18-10-2024</a:t>
            </a:fld>
            <a:endParaRPr lang="en-IN"/>
          </a:p>
        </p:txBody>
      </p:sp>
      <p:sp>
        <p:nvSpPr>
          <p:cNvPr id="5" name="Footer Placeholder 4">
            <a:extLst>
              <a:ext uri="{FF2B5EF4-FFF2-40B4-BE49-F238E27FC236}">
                <a16:creationId xmlns:a16="http://schemas.microsoft.com/office/drawing/2014/main" id="{18FC92BD-498F-47A0-9C54-85969C4CE57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8E93239-F730-4709-9EB6-AD074314172F}"/>
              </a:ext>
            </a:extLst>
          </p:cNvPr>
          <p:cNvSpPr>
            <a:spLocks noGrp="1"/>
          </p:cNvSpPr>
          <p:nvPr>
            <p:ph type="sldNum" sz="quarter" idx="12"/>
          </p:nvPr>
        </p:nvSpPr>
        <p:spPr/>
        <p:txBody>
          <a:bodyPr/>
          <a:lstStyle/>
          <a:p>
            <a:fld id="{B6C18BC6-9476-46E7-ADA5-FDC3BC9D0A73}" type="slidenum">
              <a:rPr lang="en-IN" smtClean="0"/>
              <a:t>‹#›</a:t>
            </a:fld>
            <a:endParaRPr lang="en-IN"/>
          </a:p>
        </p:txBody>
      </p:sp>
    </p:spTree>
    <p:extLst>
      <p:ext uri="{BB962C8B-B14F-4D97-AF65-F5344CB8AC3E}">
        <p14:creationId xmlns:p14="http://schemas.microsoft.com/office/powerpoint/2010/main" val="3010399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49300-D23B-4B7B-AF21-BE2ECBE58D1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F5B9C5A-DCE6-4649-9306-9AA19F9F656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F26B5AE-933C-4DBF-87E9-7BECD5B823B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B78E538-F6C1-41CA-89CE-98743C0B62ED}"/>
              </a:ext>
            </a:extLst>
          </p:cNvPr>
          <p:cNvSpPr>
            <a:spLocks noGrp="1"/>
          </p:cNvSpPr>
          <p:nvPr>
            <p:ph type="dt" sz="half" idx="10"/>
          </p:nvPr>
        </p:nvSpPr>
        <p:spPr/>
        <p:txBody>
          <a:bodyPr/>
          <a:lstStyle/>
          <a:p>
            <a:fld id="{CBFA5B62-EBF8-4F29-9E2F-72D0BA3B4BF3}" type="datetimeFigureOut">
              <a:rPr lang="en-IN" smtClean="0"/>
              <a:t>18-10-2024</a:t>
            </a:fld>
            <a:endParaRPr lang="en-IN"/>
          </a:p>
        </p:txBody>
      </p:sp>
      <p:sp>
        <p:nvSpPr>
          <p:cNvPr id="6" name="Footer Placeholder 5">
            <a:extLst>
              <a:ext uri="{FF2B5EF4-FFF2-40B4-BE49-F238E27FC236}">
                <a16:creationId xmlns:a16="http://schemas.microsoft.com/office/drawing/2014/main" id="{582EEA57-C667-4650-9414-E792E3A8682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DDEC684-EAC8-4640-B3E9-72800F4D38FC}"/>
              </a:ext>
            </a:extLst>
          </p:cNvPr>
          <p:cNvSpPr>
            <a:spLocks noGrp="1"/>
          </p:cNvSpPr>
          <p:nvPr>
            <p:ph type="sldNum" sz="quarter" idx="12"/>
          </p:nvPr>
        </p:nvSpPr>
        <p:spPr/>
        <p:txBody>
          <a:bodyPr/>
          <a:lstStyle/>
          <a:p>
            <a:fld id="{B6C18BC6-9476-46E7-ADA5-FDC3BC9D0A73}" type="slidenum">
              <a:rPr lang="en-IN" smtClean="0"/>
              <a:t>‹#›</a:t>
            </a:fld>
            <a:endParaRPr lang="en-IN"/>
          </a:p>
        </p:txBody>
      </p:sp>
    </p:spTree>
    <p:extLst>
      <p:ext uri="{BB962C8B-B14F-4D97-AF65-F5344CB8AC3E}">
        <p14:creationId xmlns:p14="http://schemas.microsoft.com/office/powerpoint/2010/main" val="2053029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EB4D7-FE56-41E0-91E0-9A380D5DB8D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AB1795E-3C25-431A-84A0-9561B48491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710FCAD-52CA-43C4-92FE-D1F4EA0DED2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6038612-B036-44F1-9822-AF3D797E26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5C2E7A7-5943-4B32-B4BD-C1C5DE78D30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6252922-5124-4DBC-BE0D-14BECE665501}"/>
              </a:ext>
            </a:extLst>
          </p:cNvPr>
          <p:cNvSpPr>
            <a:spLocks noGrp="1"/>
          </p:cNvSpPr>
          <p:nvPr>
            <p:ph type="dt" sz="half" idx="10"/>
          </p:nvPr>
        </p:nvSpPr>
        <p:spPr/>
        <p:txBody>
          <a:bodyPr/>
          <a:lstStyle/>
          <a:p>
            <a:fld id="{CBFA5B62-EBF8-4F29-9E2F-72D0BA3B4BF3}" type="datetimeFigureOut">
              <a:rPr lang="en-IN" smtClean="0"/>
              <a:t>18-10-2024</a:t>
            </a:fld>
            <a:endParaRPr lang="en-IN"/>
          </a:p>
        </p:txBody>
      </p:sp>
      <p:sp>
        <p:nvSpPr>
          <p:cNvPr id="8" name="Footer Placeholder 7">
            <a:extLst>
              <a:ext uri="{FF2B5EF4-FFF2-40B4-BE49-F238E27FC236}">
                <a16:creationId xmlns:a16="http://schemas.microsoft.com/office/drawing/2014/main" id="{5E061DA2-8F4C-435E-BD9C-47FCDF56319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BD6EDB0-C98A-46DA-85A2-8578D56F2C7D}"/>
              </a:ext>
            </a:extLst>
          </p:cNvPr>
          <p:cNvSpPr>
            <a:spLocks noGrp="1"/>
          </p:cNvSpPr>
          <p:nvPr>
            <p:ph type="sldNum" sz="quarter" idx="12"/>
          </p:nvPr>
        </p:nvSpPr>
        <p:spPr/>
        <p:txBody>
          <a:bodyPr/>
          <a:lstStyle/>
          <a:p>
            <a:fld id="{B6C18BC6-9476-46E7-ADA5-FDC3BC9D0A73}" type="slidenum">
              <a:rPr lang="en-IN" smtClean="0"/>
              <a:t>‹#›</a:t>
            </a:fld>
            <a:endParaRPr lang="en-IN"/>
          </a:p>
        </p:txBody>
      </p:sp>
    </p:spTree>
    <p:extLst>
      <p:ext uri="{BB962C8B-B14F-4D97-AF65-F5344CB8AC3E}">
        <p14:creationId xmlns:p14="http://schemas.microsoft.com/office/powerpoint/2010/main" val="4165719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31A9C-9A53-42AE-B41A-D87A76BB6C5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5B2A39E-DC91-4D24-A3F0-0BE05B68CAD8}"/>
              </a:ext>
            </a:extLst>
          </p:cNvPr>
          <p:cNvSpPr>
            <a:spLocks noGrp="1"/>
          </p:cNvSpPr>
          <p:nvPr>
            <p:ph type="dt" sz="half" idx="10"/>
          </p:nvPr>
        </p:nvSpPr>
        <p:spPr/>
        <p:txBody>
          <a:bodyPr/>
          <a:lstStyle/>
          <a:p>
            <a:fld id="{CBFA5B62-EBF8-4F29-9E2F-72D0BA3B4BF3}" type="datetimeFigureOut">
              <a:rPr lang="en-IN" smtClean="0"/>
              <a:t>18-10-2024</a:t>
            </a:fld>
            <a:endParaRPr lang="en-IN"/>
          </a:p>
        </p:txBody>
      </p:sp>
      <p:sp>
        <p:nvSpPr>
          <p:cNvPr id="4" name="Footer Placeholder 3">
            <a:extLst>
              <a:ext uri="{FF2B5EF4-FFF2-40B4-BE49-F238E27FC236}">
                <a16:creationId xmlns:a16="http://schemas.microsoft.com/office/drawing/2014/main" id="{443679AF-E5C7-44BF-A44C-69C5000E837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FBC0AB7-E445-4954-A474-17F940F91D8A}"/>
              </a:ext>
            </a:extLst>
          </p:cNvPr>
          <p:cNvSpPr>
            <a:spLocks noGrp="1"/>
          </p:cNvSpPr>
          <p:nvPr>
            <p:ph type="sldNum" sz="quarter" idx="12"/>
          </p:nvPr>
        </p:nvSpPr>
        <p:spPr/>
        <p:txBody>
          <a:bodyPr/>
          <a:lstStyle/>
          <a:p>
            <a:fld id="{B6C18BC6-9476-46E7-ADA5-FDC3BC9D0A73}" type="slidenum">
              <a:rPr lang="en-IN" smtClean="0"/>
              <a:t>‹#›</a:t>
            </a:fld>
            <a:endParaRPr lang="en-IN"/>
          </a:p>
        </p:txBody>
      </p:sp>
    </p:spTree>
    <p:extLst>
      <p:ext uri="{BB962C8B-B14F-4D97-AF65-F5344CB8AC3E}">
        <p14:creationId xmlns:p14="http://schemas.microsoft.com/office/powerpoint/2010/main" val="1516361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C2E11C-D8A9-424E-A63D-CE0479DB2912}"/>
              </a:ext>
            </a:extLst>
          </p:cNvPr>
          <p:cNvSpPr>
            <a:spLocks noGrp="1"/>
          </p:cNvSpPr>
          <p:nvPr>
            <p:ph type="dt" sz="half" idx="10"/>
          </p:nvPr>
        </p:nvSpPr>
        <p:spPr/>
        <p:txBody>
          <a:bodyPr/>
          <a:lstStyle/>
          <a:p>
            <a:fld id="{CBFA5B62-EBF8-4F29-9E2F-72D0BA3B4BF3}" type="datetimeFigureOut">
              <a:rPr lang="en-IN" smtClean="0"/>
              <a:t>18-10-2024</a:t>
            </a:fld>
            <a:endParaRPr lang="en-IN"/>
          </a:p>
        </p:txBody>
      </p:sp>
      <p:sp>
        <p:nvSpPr>
          <p:cNvPr id="3" name="Footer Placeholder 2">
            <a:extLst>
              <a:ext uri="{FF2B5EF4-FFF2-40B4-BE49-F238E27FC236}">
                <a16:creationId xmlns:a16="http://schemas.microsoft.com/office/drawing/2014/main" id="{32B2EABE-17FE-4F83-9DAE-A08A86F0EDE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189BF0C-743B-49D6-AAE0-0271E39F668B}"/>
              </a:ext>
            </a:extLst>
          </p:cNvPr>
          <p:cNvSpPr>
            <a:spLocks noGrp="1"/>
          </p:cNvSpPr>
          <p:nvPr>
            <p:ph type="sldNum" sz="quarter" idx="12"/>
          </p:nvPr>
        </p:nvSpPr>
        <p:spPr/>
        <p:txBody>
          <a:bodyPr/>
          <a:lstStyle/>
          <a:p>
            <a:fld id="{B6C18BC6-9476-46E7-ADA5-FDC3BC9D0A73}" type="slidenum">
              <a:rPr lang="en-IN" smtClean="0"/>
              <a:t>‹#›</a:t>
            </a:fld>
            <a:endParaRPr lang="en-IN"/>
          </a:p>
        </p:txBody>
      </p:sp>
    </p:spTree>
    <p:extLst>
      <p:ext uri="{BB962C8B-B14F-4D97-AF65-F5344CB8AC3E}">
        <p14:creationId xmlns:p14="http://schemas.microsoft.com/office/powerpoint/2010/main" val="2433953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D7066-6305-4AC5-833D-ED347A7A4F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2957629-3A06-4B5D-8954-567D3C4FF6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4FC8E9C-434A-4246-B596-74521DF08E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D256DD3-FC9B-42AC-BABB-C071B01BC705}"/>
              </a:ext>
            </a:extLst>
          </p:cNvPr>
          <p:cNvSpPr>
            <a:spLocks noGrp="1"/>
          </p:cNvSpPr>
          <p:nvPr>
            <p:ph type="dt" sz="half" idx="10"/>
          </p:nvPr>
        </p:nvSpPr>
        <p:spPr/>
        <p:txBody>
          <a:bodyPr/>
          <a:lstStyle/>
          <a:p>
            <a:fld id="{CBFA5B62-EBF8-4F29-9E2F-72D0BA3B4BF3}" type="datetimeFigureOut">
              <a:rPr lang="en-IN" smtClean="0"/>
              <a:t>18-10-2024</a:t>
            </a:fld>
            <a:endParaRPr lang="en-IN"/>
          </a:p>
        </p:txBody>
      </p:sp>
      <p:sp>
        <p:nvSpPr>
          <p:cNvPr id="6" name="Footer Placeholder 5">
            <a:extLst>
              <a:ext uri="{FF2B5EF4-FFF2-40B4-BE49-F238E27FC236}">
                <a16:creationId xmlns:a16="http://schemas.microsoft.com/office/drawing/2014/main" id="{E1853127-85DF-48C4-90BE-2D98BEB189A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F33133C-DD00-42CD-873A-B47A73B532F5}"/>
              </a:ext>
            </a:extLst>
          </p:cNvPr>
          <p:cNvSpPr>
            <a:spLocks noGrp="1"/>
          </p:cNvSpPr>
          <p:nvPr>
            <p:ph type="sldNum" sz="quarter" idx="12"/>
          </p:nvPr>
        </p:nvSpPr>
        <p:spPr/>
        <p:txBody>
          <a:bodyPr/>
          <a:lstStyle/>
          <a:p>
            <a:fld id="{B6C18BC6-9476-46E7-ADA5-FDC3BC9D0A73}" type="slidenum">
              <a:rPr lang="en-IN" smtClean="0"/>
              <a:t>‹#›</a:t>
            </a:fld>
            <a:endParaRPr lang="en-IN"/>
          </a:p>
        </p:txBody>
      </p:sp>
    </p:spTree>
    <p:extLst>
      <p:ext uri="{BB962C8B-B14F-4D97-AF65-F5344CB8AC3E}">
        <p14:creationId xmlns:p14="http://schemas.microsoft.com/office/powerpoint/2010/main" val="3078981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FDBFD-33F0-43BA-9575-9EC0D3AF0C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D1278DE-E913-4A3F-B536-56416457B5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7C4CAA5-1725-46E7-8A1C-7925564E2F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11E1C2D-0F3F-4174-8472-3E406ECB4242}"/>
              </a:ext>
            </a:extLst>
          </p:cNvPr>
          <p:cNvSpPr>
            <a:spLocks noGrp="1"/>
          </p:cNvSpPr>
          <p:nvPr>
            <p:ph type="dt" sz="half" idx="10"/>
          </p:nvPr>
        </p:nvSpPr>
        <p:spPr/>
        <p:txBody>
          <a:bodyPr/>
          <a:lstStyle/>
          <a:p>
            <a:fld id="{CBFA5B62-EBF8-4F29-9E2F-72D0BA3B4BF3}" type="datetimeFigureOut">
              <a:rPr lang="en-IN" smtClean="0"/>
              <a:t>18-10-2024</a:t>
            </a:fld>
            <a:endParaRPr lang="en-IN"/>
          </a:p>
        </p:txBody>
      </p:sp>
      <p:sp>
        <p:nvSpPr>
          <p:cNvPr id="6" name="Footer Placeholder 5">
            <a:extLst>
              <a:ext uri="{FF2B5EF4-FFF2-40B4-BE49-F238E27FC236}">
                <a16:creationId xmlns:a16="http://schemas.microsoft.com/office/drawing/2014/main" id="{A0EF39F7-B5CA-4408-A6F6-9D50BF26CF5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8F426FA-C615-4694-BA81-DD0CB5A69F75}"/>
              </a:ext>
            </a:extLst>
          </p:cNvPr>
          <p:cNvSpPr>
            <a:spLocks noGrp="1"/>
          </p:cNvSpPr>
          <p:nvPr>
            <p:ph type="sldNum" sz="quarter" idx="12"/>
          </p:nvPr>
        </p:nvSpPr>
        <p:spPr/>
        <p:txBody>
          <a:bodyPr/>
          <a:lstStyle/>
          <a:p>
            <a:fld id="{B6C18BC6-9476-46E7-ADA5-FDC3BC9D0A73}" type="slidenum">
              <a:rPr lang="en-IN" smtClean="0"/>
              <a:t>‹#›</a:t>
            </a:fld>
            <a:endParaRPr lang="en-IN"/>
          </a:p>
        </p:txBody>
      </p:sp>
    </p:spTree>
    <p:extLst>
      <p:ext uri="{BB962C8B-B14F-4D97-AF65-F5344CB8AC3E}">
        <p14:creationId xmlns:p14="http://schemas.microsoft.com/office/powerpoint/2010/main" val="34827965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CEF8C6-465F-4798-98E6-E0421CAF2F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F7451EF-6AEE-4C2E-B14D-4A3889803F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5F6956-7A58-4200-A39D-232BE569D6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FA5B62-EBF8-4F29-9E2F-72D0BA3B4BF3}" type="datetimeFigureOut">
              <a:rPr lang="en-IN" smtClean="0"/>
              <a:t>18-10-2024</a:t>
            </a:fld>
            <a:endParaRPr lang="en-IN"/>
          </a:p>
        </p:txBody>
      </p:sp>
      <p:sp>
        <p:nvSpPr>
          <p:cNvPr id="5" name="Footer Placeholder 4">
            <a:extLst>
              <a:ext uri="{FF2B5EF4-FFF2-40B4-BE49-F238E27FC236}">
                <a16:creationId xmlns:a16="http://schemas.microsoft.com/office/drawing/2014/main" id="{2E170B30-8FAC-4694-8B0D-685C312C16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FBA57D5-0451-40F2-8320-ADD8DFBD11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C18BC6-9476-46E7-ADA5-FDC3BC9D0A73}" type="slidenum">
              <a:rPr lang="en-IN" smtClean="0"/>
              <a:t>‹#›</a:t>
            </a:fld>
            <a:endParaRPr lang="en-IN"/>
          </a:p>
        </p:txBody>
      </p:sp>
    </p:spTree>
    <p:extLst>
      <p:ext uri="{BB962C8B-B14F-4D97-AF65-F5344CB8AC3E}">
        <p14:creationId xmlns:p14="http://schemas.microsoft.com/office/powerpoint/2010/main" val="40231929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4C571-D5F5-41B4-A13B-828D4B0D8219}"/>
              </a:ext>
            </a:extLst>
          </p:cNvPr>
          <p:cNvSpPr>
            <a:spLocks noGrp="1"/>
          </p:cNvSpPr>
          <p:nvPr>
            <p:ph type="ctrTitle"/>
          </p:nvPr>
        </p:nvSpPr>
        <p:spPr>
          <a:xfrm>
            <a:off x="1246093" y="521729"/>
            <a:ext cx="9144000" cy="2642812"/>
          </a:xfrm>
        </p:spPr>
        <p:txBody>
          <a:bodyPr>
            <a:noAutofit/>
          </a:bodyPr>
          <a:lstStyle/>
          <a:p>
            <a:r>
              <a:rPr lang="en-US" sz="3600" dirty="0"/>
              <a:t>PANIMALAR ENGINEERING COLLEGE</a:t>
            </a:r>
            <a:br>
              <a:rPr lang="en-US" sz="3600" dirty="0"/>
            </a:br>
            <a:r>
              <a:rPr lang="en-US" sz="3600" dirty="0"/>
              <a:t>B.E.COMPUTER SCIENCE AND ENGINEERING</a:t>
            </a:r>
            <a:br>
              <a:rPr lang="en-US" sz="3600" dirty="0"/>
            </a:br>
            <a:r>
              <a:rPr lang="en-US" sz="3600" dirty="0"/>
              <a:t>21CS1512-SOCIALLY RELEVANT MINI PROJECT</a:t>
            </a:r>
            <a:br>
              <a:rPr lang="en-US" sz="3600" dirty="0"/>
            </a:br>
            <a:br>
              <a:rPr lang="en-US" sz="3600" dirty="0"/>
            </a:br>
            <a:br>
              <a:rPr lang="en-US" sz="3600" dirty="0"/>
            </a:br>
            <a:r>
              <a:rPr lang="en-US" sz="3600" dirty="0"/>
              <a:t>DOMAIN:WEBSITE DEVELOPMENT</a:t>
            </a:r>
            <a:endParaRPr lang="en-IN" sz="3600" dirty="0"/>
          </a:p>
        </p:txBody>
      </p:sp>
      <p:sp>
        <p:nvSpPr>
          <p:cNvPr id="3" name="Subtitle 2">
            <a:extLst>
              <a:ext uri="{FF2B5EF4-FFF2-40B4-BE49-F238E27FC236}">
                <a16:creationId xmlns:a16="http://schemas.microsoft.com/office/drawing/2014/main" id="{692DA499-6C4E-4056-80ED-B467D41199DB}"/>
              </a:ext>
            </a:extLst>
          </p:cNvPr>
          <p:cNvSpPr>
            <a:spLocks noGrp="1"/>
          </p:cNvSpPr>
          <p:nvPr>
            <p:ph type="subTitle" idx="1"/>
          </p:nvPr>
        </p:nvSpPr>
        <p:spPr>
          <a:xfrm>
            <a:off x="1524000" y="3602037"/>
            <a:ext cx="9144000" cy="1982975"/>
          </a:xfrm>
        </p:spPr>
        <p:txBody>
          <a:bodyPr>
            <a:normAutofit fontScale="25000" lnSpcReduction="20000"/>
          </a:bodyPr>
          <a:lstStyle/>
          <a:p>
            <a:r>
              <a:rPr lang="en-US" sz="8000" dirty="0"/>
              <a:t>TITLE:OVIYA GHEE</a:t>
            </a:r>
          </a:p>
          <a:p>
            <a:endParaRPr lang="en-US" dirty="0"/>
          </a:p>
          <a:p>
            <a:endParaRPr lang="en-US" dirty="0"/>
          </a:p>
          <a:p>
            <a:r>
              <a:rPr lang="en-US" sz="4900" dirty="0"/>
              <a:t>                                  </a:t>
            </a:r>
            <a:r>
              <a:rPr lang="en-US" sz="5600" dirty="0"/>
              <a:t>BY</a:t>
            </a:r>
          </a:p>
          <a:p>
            <a:r>
              <a:rPr lang="en-US" sz="5600" dirty="0"/>
              <a:t>                                                                                                            REVIVELIN DEBORAH N J(211422104395)</a:t>
            </a:r>
          </a:p>
          <a:p>
            <a:r>
              <a:rPr lang="en-US" sz="5600" dirty="0"/>
              <a:t>                                                                                RATHI .V(211422104386)</a:t>
            </a:r>
          </a:p>
          <a:p>
            <a:r>
              <a:rPr lang="en-US" sz="6400" dirty="0"/>
              <a:t>                                              MENTOR</a:t>
            </a:r>
          </a:p>
          <a:p>
            <a:endParaRPr lang="en-US" sz="6400" dirty="0"/>
          </a:p>
          <a:p>
            <a:r>
              <a:rPr lang="en-US" sz="6400" dirty="0"/>
              <a:t>                                                                                       </a:t>
            </a:r>
            <a:r>
              <a:rPr lang="en-US" sz="6400" dirty="0" err="1"/>
              <a:t>Mrs.S.LINCY</a:t>
            </a:r>
            <a:r>
              <a:rPr lang="en-US" sz="6400" dirty="0"/>
              <a:t> JEMINA,M.E,(</a:t>
            </a:r>
            <a:r>
              <a:rPr lang="en-US" sz="6400" dirty="0" err="1"/>
              <a:t>Phd</a:t>
            </a:r>
            <a:r>
              <a:rPr lang="en-US" sz="6400" dirty="0"/>
              <a:t>)</a:t>
            </a:r>
            <a:endParaRPr lang="en-IN" sz="6400" dirty="0"/>
          </a:p>
        </p:txBody>
      </p:sp>
    </p:spTree>
    <p:extLst>
      <p:ext uri="{BB962C8B-B14F-4D97-AF65-F5344CB8AC3E}">
        <p14:creationId xmlns:p14="http://schemas.microsoft.com/office/powerpoint/2010/main" val="1873382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2A46D-AC44-4994-B202-20E6590D0E71}"/>
              </a:ext>
            </a:extLst>
          </p:cNvPr>
          <p:cNvSpPr>
            <a:spLocks noGrp="1"/>
          </p:cNvSpPr>
          <p:nvPr>
            <p:ph type="title"/>
          </p:nvPr>
        </p:nvSpPr>
        <p:spPr>
          <a:xfrm>
            <a:off x="67235" y="-307228"/>
            <a:ext cx="10515600" cy="1325563"/>
          </a:xfrm>
        </p:spPr>
        <p:txBody>
          <a:bodyPr>
            <a:normAutofit/>
          </a:bodyPr>
          <a:lstStyle/>
          <a:p>
            <a:r>
              <a:rPr lang="en-US" sz="2800" dirty="0">
                <a:latin typeface="Times New Roman" panose="02020603050405020304" pitchFamily="18" charset="0"/>
                <a:cs typeface="Times New Roman" panose="02020603050405020304" pitchFamily="18" charset="0"/>
              </a:rPr>
              <a:t>PROPOSED MODEL:</a:t>
            </a:r>
            <a:endParaRPr lang="en-IN"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26A1298-2CE6-4F37-A29D-85212285FDF1}"/>
              </a:ext>
            </a:extLst>
          </p:cNvPr>
          <p:cNvSpPr>
            <a:spLocks noGrp="1"/>
          </p:cNvSpPr>
          <p:nvPr>
            <p:ph idx="1"/>
          </p:nvPr>
        </p:nvSpPr>
        <p:spPr>
          <a:xfrm>
            <a:off x="372035" y="902261"/>
            <a:ext cx="10515600" cy="5812304"/>
          </a:xfrm>
        </p:spPr>
        <p:txBody>
          <a:bodyPr>
            <a:normAutofit fontScale="70000" lnSpcReduction="20000"/>
          </a:bodyPr>
          <a:lstStyle/>
          <a:p>
            <a:r>
              <a:rPr lang="en-US" dirty="0">
                <a:latin typeface="Times New Roman" panose="02020603050405020304" pitchFamily="18" charset="0"/>
                <a:cs typeface="Times New Roman" panose="02020603050405020304" pitchFamily="18" charset="0"/>
              </a:rPr>
              <a:t>The proposed system for </a:t>
            </a:r>
            <a:r>
              <a:rPr lang="en-US" i="1" dirty="0" err="1">
                <a:latin typeface="Times New Roman" panose="02020603050405020304" pitchFamily="18" charset="0"/>
                <a:cs typeface="Times New Roman" panose="02020603050405020304" pitchFamily="18" charset="0"/>
              </a:rPr>
              <a:t>Oviya</a:t>
            </a:r>
            <a:r>
              <a:rPr lang="en-US" i="1" dirty="0">
                <a:latin typeface="Times New Roman" panose="02020603050405020304" pitchFamily="18" charset="0"/>
                <a:cs typeface="Times New Roman" panose="02020603050405020304" pitchFamily="18" charset="0"/>
              </a:rPr>
              <a:t> Ghee Company </a:t>
            </a:r>
            <a:r>
              <a:rPr lang="en-US" dirty="0">
                <a:latin typeface="Times New Roman" panose="02020603050405020304" pitchFamily="18" charset="0"/>
                <a:cs typeface="Times New Roman" panose="02020603050405020304" pitchFamily="18" charset="0"/>
              </a:rPr>
              <a:t>focuses on building an e-commerce website that not only provides easy access to its product range but also enhances customer interaction through a value-added service. The key components of the system include:</a:t>
            </a:r>
            <a:endParaRPr lang="en-IN" dirty="0">
              <a:latin typeface="Times New Roman" panose="02020603050405020304" pitchFamily="18" charset="0"/>
              <a:cs typeface="Times New Roman" panose="02020603050405020304" pitchFamily="18" charset="0"/>
            </a:endParaRPr>
          </a:p>
          <a:p>
            <a:pPr marL="0" indent="0">
              <a:buNone/>
            </a:pPr>
            <a:r>
              <a:rPr lang="en-US" dirty="0"/>
              <a:t> </a:t>
            </a:r>
            <a:endParaRPr lang="en-IN" sz="3200" dirty="0"/>
          </a:p>
          <a:p>
            <a:pPr lvl="0"/>
            <a:r>
              <a:rPr lang="en-US" b="1" dirty="0"/>
              <a:t>Product Catalog with Quantity Selection:</a:t>
            </a:r>
            <a:endParaRPr lang="en-IN" sz="2400" dirty="0"/>
          </a:p>
          <a:p>
            <a:pPr lvl="1"/>
            <a:r>
              <a:rPr lang="en-US" dirty="0">
                <a:latin typeface="Times New Roman" panose="02020603050405020304" pitchFamily="18" charset="0"/>
                <a:cs typeface="Times New Roman" panose="02020603050405020304" pitchFamily="18" charset="0"/>
              </a:rPr>
              <a:t>A well-organized product catalog displaying various types and quantities of ghee.</a:t>
            </a:r>
            <a:endParaRPr lang="en-IN" sz="1800"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Filters to help customers select products based on their preferences (e.g., organic, flavored, bulk sizes).</a:t>
            </a:r>
            <a:endParaRPr lang="en-IN" sz="1800" dirty="0">
              <a:latin typeface="Times New Roman" panose="02020603050405020304" pitchFamily="18" charset="0"/>
              <a:cs typeface="Times New Roman" panose="02020603050405020304" pitchFamily="18" charset="0"/>
            </a:endParaRPr>
          </a:p>
          <a:p>
            <a:pPr lvl="0"/>
            <a:r>
              <a:rPr lang="en-US" b="1" dirty="0"/>
              <a:t>Chatbot for Recipe Search and Recommendations:</a:t>
            </a:r>
            <a:endParaRPr lang="en-IN" sz="2400" dirty="0"/>
          </a:p>
          <a:p>
            <a:pPr lvl="1"/>
            <a:r>
              <a:rPr lang="en-US" dirty="0">
                <a:latin typeface="Times New Roman" panose="02020603050405020304" pitchFamily="18" charset="0"/>
                <a:cs typeface="Times New Roman" panose="02020603050405020304" pitchFamily="18" charset="0"/>
              </a:rPr>
              <a:t>A conversational AI-powered chatbot integrated into the website.</a:t>
            </a:r>
            <a:endParaRPr lang="en-IN" sz="1800"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The chatbot suggests recipes made with ghee based on user input or product selection.</a:t>
            </a:r>
            <a:endParaRPr lang="en-IN" sz="1800"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Personalized interaction to help customers discover new culinary uses for ghee, enhancing engagement and satisfaction.</a:t>
            </a:r>
            <a:endParaRPr lang="en-IN" sz="1800" dirty="0">
              <a:latin typeface="Times New Roman" panose="02020603050405020304" pitchFamily="18" charset="0"/>
              <a:cs typeface="Times New Roman" panose="02020603050405020304" pitchFamily="18" charset="0"/>
            </a:endParaRPr>
          </a:p>
          <a:p>
            <a:pPr lvl="0"/>
            <a:r>
              <a:rPr lang="en-US" b="1" dirty="0"/>
              <a:t>Seamless Ordering and Checkout Process:</a:t>
            </a:r>
            <a:endParaRPr lang="en-IN" sz="2400" dirty="0"/>
          </a:p>
          <a:p>
            <a:pPr lvl="1"/>
            <a:r>
              <a:rPr lang="en-US" dirty="0">
                <a:latin typeface="Times New Roman" panose="02020603050405020304" pitchFamily="18" charset="0"/>
                <a:cs typeface="Times New Roman" panose="02020603050405020304" pitchFamily="18" charset="0"/>
              </a:rPr>
              <a:t>Users can easily browse, select quantities, and add products to the cart.</a:t>
            </a:r>
            <a:endParaRPr lang="en-IN" sz="1800"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A smooth checkout process with detailed order summaries and multiple shipping options.</a:t>
            </a:r>
            <a:endParaRPr lang="en-IN" sz="1800" dirty="0">
              <a:latin typeface="Times New Roman" panose="02020603050405020304" pitchFamily="18" charset="0"/>
              <a:cs typeface="Times New Roman" panose="02020603050405020304" pitchFamily="18" charset="0"/>
            </a:endParaRPr>
          </a:p>
          <a:p>
            <a:pPr lvl="0"/>
            <a:r>
              <a:rPr lang="en-US" b="1" dirty="0"/>
              <a:t>Secure Payment System with Multiple Transaction Options:</a:t>
            </a:r>
            <a:endParaRPr lang="en-IN" sz="2400" dirty="0"/>
          </a:p>
          <a:p>
            <a:pPr lvl="1"/>
            <a:r>
              <a:rPr lang="en-US" dirty="0">
                <a:latin typeface="Times New Roman" panose="02020603050405020304" pitchFamily="18" charset="0"/>
                <a:cs typeface="Times New Roman" panose="02020603050405020304" pitchFamily="18" charset="0"/>
              </a:rPr>
              <a:t>Support for credit/debit cards, UPI, digital wallets, net banking, and cash on delivery.</a:t>
            </a:r>
            <a:endParaRPr lang="en-IN" sz="1800"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Integrated with a secure payment gateway to ensure smooth transactions and customer trust.</a:t>
            </a:r>
            <a:endParaRPr lang="en-IN" sz="1800" dirty="0">
              <a:latin typeface="Times New Roman" panose="02020603050405020304" pitchFamily="18" charset="0"/>
              <a:cs typeface="Times New Roman" panose="02020603050405020304" pitchFamily="18" charset="0"/>
            </a:endParaRPr>
          </a:p>
          <a:p>
            <a:pPr lvl="0"/>
            <a:r>
              <a:rPr lang="en-US" b="1" dirty="0"/>
              <a:t>Order Tracking and Notifications:</a:t>
            </a:r>
            <a:endParaRPr lang="en-IN" sz="2400" dirty="0"/>
          </a:p>
          <a:p>
            <a:pPr lvl="1"/>
            <a:r>
              <a:rPr lang="en-US" dirty="0">
                <a:latin typeface="Times New Roman" panose="02020603050405020304" pitchFamily="18" charset="0"/>
                <a:cs typeface="Times New Roman" panose="02020603050405020304" pitchFamily="18" charset="0"/>
              </a:rPr>
              <a:t>Real-time notifications via email or SMS regarding order status and shipment tracking.</a:t>
            </a:r>
            <a:endParaRPr lang="en-IN" sz="1800" dirty="0">
              <a:latin typeface="Times New Roman" panose="02020603050405020304" pitchFamily="18" charset="0"/>
              <a:cs typeface="Times New Roman" panose="02020603050405020304" pitchFamily="18" charset="0"/>
            </a:endParaRPr>
          </a:p>
          <a:p>
            <a:pPr marL="0" indent="0">
              <a:buNone/>
            </a:pPr>
            <a:endParaRPr lang="en-IN" sz="3200" dirty="0"/>
          </a:p>
          <a:p>
            <a:pPr marL="0" indent="0">
              <a:buNone/>
            </a:pPr>
            <a:endParaRPr lang="en-IN" dirty="0"/>
          </a:p>
        </p:txBody>
      </p:sp>
    </p:spTree>
    <p:extLst>
      <p:ext uri="{BB962C8B-B14F-4D97-AF65-F5344CB8AC3E}">
        <p14:creationId xmlns:p14="http://schemas.microsoft.com/office/powerpoint/2010/main" val="36043811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38276-6892-4424-9531-6D2D65A15E64}"/>
              </a:ext>
            </a:extLst>
          </p:cNvPr>
          <p:cNvSpPr>
            <a:spLocks noGrp="1"/>
          </p:cNvSpPr>
          <p:nvPr>
            <p:ph type="title"/>
          </p:nvPr>
        </p:nvSpPr>
        <p:spPr>
          <a:xfrm>
            <a:off x="363070" y="18255"/>
            <a:ext cx="10515600" cy="1325563"/>
          </a:xfrm>
        </p:spPr>
        <p:txBody>
          <a:bodyPr>
            <a:normAutofit/>
          </a:bodyPr>
          <a:lstStyle/>
          <a:p>
            <a:r>
              <a:rPr lang="en-US" sz="2800" dirty="0">
                <a:latin typeface="Times New Roman" panose="02020603050405020304" pitchFamily="18" charset="0"/>
                <a:cs typeface="Times New Roman" panose="02020603050405020304" pitchFamily="18" charset="0"/>
              </a:rPr>
              <a:t>MODULE DESCRIPTION:</a:t>
            </a:r>
            <a:endParaRPr lang="en-IN"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3E3A916-80C8-454B-B15C-9FCDFE9DCFDE}"/>
              </a:ext>
            </a:extLst>
          </p:cNvPr>
          <p:cNvSpPr>
            <a:spLocks noGrp="1"/>
          </p:cNvSpPr>
          <p:nvPr>
            <p:ph idx="1"/>
          </p:nvPr>
        </p:nvSpPr>
        <p:spPr>
          <a:xfrm>
            <a:off x="676836" y="1253331"/>
            <a:ext cx="10515600" cy="4860598"/>
          </a:xfrm>
        </p:spPr>
        <p:txBody>
          <a:bodyPr/>
          <a:lstStyle/>
          <a:p>
            <a:pPr marL="0" indent="0">
              <a:buNone/>
            </a:pPr>
            <a:r>
              <a:rPr lang="en-US" dirty="0"/>
              <a:t>OVIYA GHEE CONSISTS OF 6 MAIN MODULE</a:t>
            </a:r>
          </a:p>
          <a:p>
            <a:pPr marL="0" indent="0">
              <a:buNone/>
            </a:pPr>
            <a:r>
              <a:rPr lang="en-US" dirty="0"/>
              <a:t>            1.Login page</a:t>
            </a:r>
          </a:p>
          <a:p>
            <a:pPr marL="0" indent="0">
              <a:buNone/>
            </a:pPr>
            <a:r>
              <a:rPr lang="en-US" dirty="0"/>
              <a:t>            2.Home page</a:t>
            </a:r>
          </a:p>
          <a:p>
            <a:pPr marL="0" indent="0">
              <a:buNone/>
            </a:pPr>
            <a:r>
              <a:rPr lang="en-US" dirty="0"/>
              <a:t>            3.Product page</a:t>
            </a:r>
          </a:p>
          <a:p>
            <a:pPr marL="0" indent="0">
              <a:buNone/>
            </a:pPr>
            <a:r>
              <a:rPr lang="en-US" dirty="0"/>
              <a:t>            4.Aboutus page</a:t>
            </a:r>
          </a:p>
          <a:p>
            <a:pPr marL="0" indent="0">
              <a:buNone/>
            </a:pPr>
            <a:r>
              <a:rPr lang="en-US" dirty="0"/>
              <a:t>            5.Contact info page</a:t>
            </a:r>
          </a:p>
          <a:p>
            <a:pPr marL="0" indent="0">
              <a:buNone/>
            </a:pPr>
            <a:r>
              <a:rPr lang="en-US" dirty="0"/>
              <a:t>            6.Chatbot page</a:t>
            </a:r>
          </a:p>
          <a:p>
            <a:endParaRPr lang="en-IN" dirty="0"/>
          </a:p>
        </p:txBody>
      </p:sp>
    </p:spTree>
    <p:extLst>
      <p:ext uri="{BB962C8B-B14F-4D97-AF65-F5344CB8AC3E}">
        <p14:creationId xmlns:p14="http://schemas.microsoft.com/office/powerpoint/2010/main" val="3888897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065AB-EB9F-4E10-A3E9-F8CE0EE70FBF}"/>
              </a:ext>
            </a:extLst>
          </p:cNvPr>
          <p:cNvSpPr>
            <a:spLocks noGrp="1"/>
          </p:cNvSpPr>
          <p:nvPr>
            <p:ph type="title"/>
          </p:nvPr>
        </p:nvSpPr>
        <p:spPr>
          <a:xfrm>
            <a:off x="0" y="-325158"/>
            <a:ext cx="10515600" cy="1325563"/>
          </a:xfrm>
        </p:spPr>
        <p:txBody>
          <a:bodyPr>
            <a:normAutofit/>
          </a:bodyPr>
          <a:lstStyle/>
          <a:p>
            <a:r>
              <a:rPr lang="en-US" sz="2800" dirty="0">
                <a:latin typeface="Times New Roman" panose="02020603050405020304" pitchFamily="18" charset="0"/>
                <a:cs typeface="Times New Roman" panose="02020603050405020304" pitchFamily="18" charset="0"/>
              </a:rPr>
              <a:t>LOGIN PAGE:</a:t>
            </a:r>
            <a:endParaRPr lang="en-IN" sz="28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5E334331-915F-4FF5-B4B9-82CF2DE851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5763" y="911329"/>
            <a:ext cx="10968037" cy="5160755"/>
          </a:xfrm>
        </p:spPr>
      </p:pic>
    </p:spTree>
    <p:extLst>
      <p:ext uri="{BB962C8B-B14F-4D97-AF65-F5344CB8AC3E}">
        <p14:creationId xmlns:p14="http://schemas.microsoft.com/office/powerpoint/2010/main" val="103225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0B7D9-71A9-4E18-9AB7-4E62E8374BDD}"/>
              </a:ext>
            </a:extLst>
          </p:cNvPr>
          <p:cNvSpPr>
            <a:spLocks noGrp="1"/>
          </p:cNvSpPr>
          <p:nvPr>
            <p:ph type="title"/>
          </p:nvPr>
        </p:nvSpPr>
        <p:spPr>
          <a:xfrm>
            <a:off x="0" y="-271369"/>
            <a:ext cx="10515600" cy="1325563"/>
          </a:xfrm>
        </p:spPr>
        <p:txBody>
          <a:bodyPr>
            <a:normAutofit/>
          </a:bodyPr>
          <a:lstStyle/>
          <a:p>
            <a:r>
              <a:rPr lang="en-US" sz="2800" dirty="0">
                <a:latin typeface="Times New Roman" panose="02020603050405020304" pitchFamily="18" charset="0"/>
                <a:cs typeface="Times New Roman" panose="02020603050405020304" pitchFamily="18" charset="0"/>
              </a:rPr>
              <a:t>HOME PAGE:</a:t>
            </a:r>
            <a:endParaRPr lang="en-IN" sz="28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3FB633FF-DC54-4849-9ED4-0AD18695CE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375" y="777344"/>
            <a:ext cx="11147425" cy="5668280"/>
          </a:xfrm>
        </p:spPr>
      </p:pic>
    </p:spTree>
    <p:extLst>
      <p:ext uri="{BB962C8B-B14F-4D97-AF65-F5344CB8AC3E}">
        <p14:creationId xmlns:p14="http://schemas.microsoft.com/office/powerpoint/2010/main" val="3445191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6AC0E-5A16-41AC-886D-6321D482842F}"/>
              </a:ext>
            </a:extLst>
          </p:cNvPr>
          <p:cNvSpPr>
            <a:spLocks noGrp="1"/>
          </p:cNvSpPr>
          <p:nvPr>
            <p:ph type="title"/>
          </p:nvPr>
        </p:nvSpPr>
        <p:spPr>
          <a:xfrm>
            <a:off x="0" y="-378945"/>
            <a:ext cx="10515600" cy="1325563"/>
          </a:xfrm>
        </p:spPr>
        <p:txBody>
          <a:bodyPr>
            <a:normAutofit/>
          </a:bodyPr>
          <a:lstStyle/>
          <a:p>
            <a:r>
              <a:rPr lang="en-US" sz="2800" dirty="0">
                <a:latin typeface="Times New Roman" panose="02020603050405020304" pitchFamily="18" charset="0"/>
                <a:cs typeface="Times New Roman" panose="02020603050405020304" pitchFamily="18" charset="0"/>
              </a:rPr>
              <a:t>PRODUCT PAGE:</a:t>
            </a:r>
            <a:endParaRPr lang="en-IN" sz="28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648E0865-65BB-4D0D-985C-5A02DCC510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043" y="946618"/>
            <a:ext cx="11313085" cy="3256966"/>
          </a:xfrm>
        </p:spPr>
      </p:pic>
      <p:pic>
        <p:nvPicPr>
          <p:cNvPr id="7" name="Picture 6">
            <a:extLst>
              <a:ext uri="{FF2B5EF4-FFF2-40B4-BE49-F238E27FC236}">
                <a16:creationId xmlns:a16="http://schemas.microsoft.com/office/drawing/2014/main" id="{8D47E4B7-9847-4697-8BFD-EAF90F38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043" y="3428650"/>
            <a:ext cx="11313085" cy="2904565"/>
          </a:xfrm>
          <a:prstGeom prst="rect">
            <a:avLst/>
          </a:prstGeom>
        </p:spPr>
      </p:pic>
    </p:spTree>
    <p:extLst>
      <p:ext uri="{BB962C8B-B14F-4D97-AF65-F5344CB8AC3E}">
        <p14:creationId xmlns:p14="http://schemas.microsoft.com/office/powerpoint/2010/main" val="3379151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B24ED-17EA-4C83-8555-03C8BC260C4B}"/>
              </a:ext>
            </a:extLst>
          </p:cNvPr>
          <p:cNvSpPr>
            <a:spLocks noGrp="1"/>
          </p:cNvSpPr>
          <p:nvPr>
            <p:ph type="title"/>
          </p:nvPr>
        </p:nvSpPr>
        <p:spPr>
          <a:xfrm>
            <a:off x="0" y="-298263"/>
            <a:ext cx="10515600" cy="1325563"/>
          </a:xfrm>
        </p:spPr>
        <p:txBody>
          <a:bodyPr>
            <a:normAutofit/>
          </a:bodyPr>
          <a:lstStyle/>
          <a:p>
            <a:r>
              <a:rPr lang="en-US" sz="2800" dirty="0">
                <a:latin typeface="Times New Roman" panose="02020603050405020304" pitchFamily="18" charset="0"/>
                <a:cs typeface="Times New Roman" panose="02020603050405020304" pitchFamily="18" charset="0"/>
              </a:rPr>
              <a:t>CONTACT INFO PAGE:</a:t>
            </a:r>
            <a:endParaRPr lang="en-IN" sz="28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F17E1859-D935-4BA9-AB29-C06F4BF97B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5875" y="1595718"/>
            <a:ext cx="9200250" cy="4581245"/>
          </a:xfrm>
        </p:spPr>
      </p:pic>
      <p:pic>
        <p:nvPicPr>
          <p:cNvPr id="7" name="Picture 6">
            <a:extLst>
              <a:ext uri="{FF2B5EF4-FFF2-40B4-BE49-F238E27FC236}">
                <a16:creationId xmlns:a16="http://schemas.microsoft.com/office/drawing/2014/main" id="{C5B7BFDE-AE99-4895-A1B7-9D881E6906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5874" y="892596"/>
            <a:ext cx="9200251" cy="703122"/>
          </a:xfrm>
          <a:prstGeom prst="rect">
            <a:avLst/>
          </a:prstGeom>
        </p:spPr>
      </p:pic>
      <p:pic>
        <p:nvPicPr>
          <p:cNvPr id="9" name="Picture 8">
            <a:extLst>
              <a:ext uri="{FF2B5EF4-FFF2-40B4-BE49-F238E27FC236}">
                <a16:creationId xmlns:a16="http://schemas.microsoft.com/office/drawing/2014/main" id="{9F3D09B5-7ADE-4FAA-BF86-8D72B56885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5874" y="5965404"/>
            <a:ext cx="9279702" cy="801262"/>
          </a:xfrm>
          <a:prstGeom prst="rect">
            <a:avLst/>
          </a:prstGeom>
        </p:spPr>
      </p:pic>
    </p:spTree>
    <p:extLst>
      <p:ext uri="{BB962C8B-B14F-4D97-AF65-F5344CB8AC3E}">
        <p14:creationId xmlns:p14="http://schemas.microsoft.com/office/powerpoint/2010/main" val="21121211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7C1B6-3647-46DA-B354-AC1BBC279DBD}"/>
              </a:ext>
            </a:extLst>
          </p:cNvPr>
          <p:cNvSpPr>
            <a:spLocks noGrp="1"/>
          </p:cNvSpPr>
          <p:nvPr>
            <p:ph type="title"/>
          </p:nvPr>
        </p:nvSpPr>
        <p:spPr>
          <a:xfrm>
            <a:off x="0" y="-334122"/>
            <a:ext cx="10515600" cy="1325563"/>
          </a:xfrm>
        </p:spPr>
        <p:txBody>
          <a:bodyPr>
            <a:normAutofit/>
          </a:bodyPr>
          <a:lstStyle/>
          <a:p>
            <a:r>
              <a:rPr lang="en-US" sz="2800" dirty="0">
                <a:latin typeface="Times New Roman" panose="02020603050405020304" pitchFamily="18" charset="0"/>
                <a:cs typeface="Times New Roman" panose="02020603050405020304" pitchFamily="18" charset="0"/>
              </a:rPr>
              <a:t>CHATBOT PAGE:</a:t>
            </a:r>
            <a:endParaRPr lang="en-IN" sz="2800" dirty="0">
              <a:latin typeface="Times New Roman" panose="02020603050405020304" pitchFamily="18" charset="0"/>
              <a:cs typeface="Times New Roman" panose="02020603050405020304" pitchFamily="18" charset="0"/>
            </a:endParaRPr>
          </a:p>
        </p:txBody>
      </p:sp>
      <p:pic>
        <p:nvPicPr>
          <p:cNvPr id="10" name="Content Placeholder 9">
            <a:extLst>
              <a:ext uri="{FF2B5EF4-FFF2-40B4-BE49-F238E27FC236}">
                <a16:creationId xmlns:a16="http://schemas.microsoft.com/office/drawing/2014/main" id="{77A8EF86-1208-469D-A607-BCA20BC9D9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4188" y="1284874"/>
            <a:ext cx="10421937" cy="4999453"/>
          </a:xfrm>
        </p:spPr>
      </p:pic>
    </p:spTree>
    <p:extLst>
      <p:ext uri="{BB962C8B-B14F-4D97-AF65-F5344CB8AC3E}">
        <p14:creationId xmlns:p14="http://schemas.microsoft.com/office/powerpoint/2010/main" val="3004330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37C68-F17F-45C2-8062-5718B15753E0}"/>
              </a:ext>
            </a:extLst>
          </p:cNvPr>
          <p:cNvSpPr>
            <a:spLocks noGrp="1"/>
          </p:cNvSpPr>
          <p:nvPr>
            <p:ph type="title"/>
          </p:nvPr>
        </p:nvSpPr>
        <p:spPr>
          <a:xfrm>
            <a:off x="76200" y="-208616"/>
            <a:ext cx="10515600" cy="1325563"/>
          </a:xfrm>
        </p:spPr>
        <p:txBody>
          <a:bodyPr>
            <a:normAutofit/>
          </a:bodyPr>
          <a:lstStyle/>
          <a:p>
            <a:r>
              <a:rPr lang="en-US" sz="2800" dirty="0">
                <a:latin typeface="Times New Roman" panose="02020603050405020304" pitchFamily="18" charset="0"/>
                <a:cs typeface="Times New Roman" panose="02020603050405020304" pitchFamily="18" charset="0"/>
              </a:rPr>
              <a:t>CONCLUSION:</a:t>
            </a:r>
            <a:endParaRPr lang="en-IN"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EA159D6-FAB5-4699-934A-4CD721981A05}"/>
              </a:ext>
            </a:extLst>
          </p:cNvPr>
          <p:cNvSpPr>
            <a:spLocks noGrp="1"/>
          </p:cNvSpPr>
          <p:nvPr>
            <p:ph idx="1"/>
          </p:nvPr>
        </p:nvSpPr>
        <p:spPr>
          <a:xfrm>
            <a:off x="609600" y="1021976"/>
            <a:ext cx="10744200" cy="5154987"/>
          </a:xfrm>
        </p:spPr>
        <p:txBody>
          <a:bodyPr>
            <a:normAutofit fontScale="92500"/>
          </a:bodyPr>
          <a:lstStyle/>
          <a:p>
            <a:pPr marL="0" indent="0">
              <a:buNone/>
            </a:pPr>
            <a:r>
              <a:rPr lang="en-US" sz="2400" dirty="0">
                <a:latin typeface="Times New Roman" panose="02020603050405020304" pitchFamily="18" charset="0"/>
                <a:cs typeface="Times New Roman" panose="02020603050405020304" pitchFamily="18" charset="0"/>
              </a:rPr>
              <a:t>The development of the </a:t>
            </a:r>
            <a:r>
              <a:rPr lang="en-US" sz="2400" i="1" dirty="0" err="1">
                <a:latin typeface="Times New Roman" panose="02020603050405020304" pitchFamily="18" charset="0"/>
                <a:cs typeface="Times New Roman" panose="02020603050405020304" pitchFamily="18" charset="0"/>
              </a:rPr>
              <a:t>Oviya</a:t>
            </a:r>
            <a:r>
              <a:rPr lang="en-US" sz="2400" i="1" dirty="0">
                <a:latin typeface="Times New Roman" panose="02020603050405020304" pitchFamily="18" charset="0"/>
                <a:cs typeface="Times New Roman" panose="02020603050405020304" pitchFamily="18" charset="0"/>
              </a:rPr>
              <a:t> Ghee Company </a:t>
            </a:r>
            <a:r>
              <a:rPr lang="en-US" sz="2400" dirty="0">
                <a:latin typeface="Times New Roman" panose="02020603050405020304" pitchFamily="18" charset="0"/>
                <a:cs typeface="Times New Roman" panose="02020603050405020304" pitchFamily="18" charset="0"/>
              </a:rPr>
              <a:t>e-commerce website provides a seamless platform for users to browse and purchase ghee products efficiently, with the added benefit of a chatbot-powered recipe search feature. The system is designed to ensure smooth operations through a modular structure, allowing customers to order products with ease, select quantities, and complete payments securely via multiple transaction options.</a:t>
            </a:r>
            <a:endParaRPr lang="en-IN"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The integration of essential modules—such as product management, order processing, payment gateway, and notifications—ensures both customers and administrators experience streamlined interactions. Additionally, the chatbot enhances customer engagement by offering real-time recipe suggestions, encouraging product usage beyond simple consumption.</a:t>
            </a:r>
            <a:endParaRPr lang="en-IN"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By following best practices in system design, secure payment integration, and comprehensive testing, the solution offers reliability, scalability, and a user- friendly experience. With future-ready architecture and features, the platform can easily evolve with business growth, supporting higher traffic and new functionalities. Overall, the </a:t>
            </a:r>
            <a:r>
              <a:rPr lang="en-US" sz="2400" dirty="0" err="1">
                <a:latin typeface="Times New Roman" panose="02020603050405020304" pitchFamily="18" charset="0"/>
                <a:cs typeface="Times New Roman" panose="02020603050405020304" pitchFamily="18" charset="0"/>
              </a:rPr>
              <a:t>Oviya</a:t>
            </a:r>
            <a:r>
              <a:rPr lang="en-US" sz="2400" dirty="0">
                <a:latin typeface="Times New Roman" panose="02020603050405020304" pitchFamily="18" charset="0"/>
                <a:cs typeface="Times New Roman" panose="02020603050405020304" pitchFamily="18" charset="0"/>
              </a:rPr>
              <a:t> Ghee website promises to be an effective digital channel for the company to reach and serve customers efficiently.</a:t>
            </a:r>
            <a:endParaRPr lang="en-IN" sz="24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6324104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7851C-1D79-4074-B187-E8CA152D9E19}"/>
              </a:ext>
            </a:extLst>
          </p:cNvPr>
          <p:cNvSpPr>
            <a:spLocks noGrp="1"/>
          </p:cNvSpPr>
          <p:nvPr>
            <p:ph type="title"/>
          </p:nvPr>
        </p:nvSpPr>
        <p:spPr>
          <a:xfrm>
            <a:off x="85165" y="-154828"/>
            <a:ext cx="10515600" cy="1114051"/>
          </a:xfrm>
        </p:spPr>
        <p:txBody>
          <a:bodyPr>
            <a:normAutofit/>
          </a:bodyPr>
          <a:lstStyle/>
          <a:p>
            <a:r>
              <a:rPr lang="en-US" sz="2800" dirty="0">
                <a:latin typeface="Times New Roman" panose="02020603050405020304" pitchFamily="18" charset="0"/>
                <a:cs typeface="Times New Roman" panose="02020603050405020304" pitchFamily="18" charset="0"/>
              </a:rPr>
              <a:t>FUTURE ENHANCEMENT:</a:t>
            </a:r>
            <a:endParaRPr lang="en-IN"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5D61E59-C934-4081-88B3-BD815AE2044C}"/>
              </a:ext>
            </a:extLst>
          </p:cNvPr>
          <p:cNvSpPr>
            <a:spLocks noGrp="1"/>
          </p:cNvSpPr>
          <p:nvPr>
            <p:ph idx="1"/>
          </p:nvPr>
        </p:nvSpPr>
        <p:spPr>
          <a:xfrm>
            <a:off x="331694" y="869576"/>
            <a:ext cx="11022106" cy="5755342"/>
          </a:xfrm>
        </p:spPr>
        <p:txBody>
          <a:bodyPr>
            <a:normAutofit fontScale="85000" lnSpcReduction="20000"/>
          </a:bodyPr>
          <a:lstStyle/>
          <a:p>
            <a:r>
              <a:rPr lang="en-US" sz="2600" b="1" dirty="0"/>
              <a:t>Mobile Application Development</a:t>
            </a:r>
            <a:endParaRPr lang="en-IN" sz="2600" b="1" dirty="0"/>
          </a:p>
          <a:p>
            <a:pPr marL="0" indent="0">
              <a:buNone/>
            </a:pPr>
            <a:r>
              <a:rPr lang="en-US" b="1" dirty="0"/>
              <a:t> </a:t>
            </a:r>
            <a:endParaRPr lang="en-IN" sz="3200" dirty="0"/>
          </a:p>
          <a:p>
            <a:pPr marL="457200" lvl="1" indent="0">
              <a:buNone/>
            </a:pPr>
            <a:r>
              <a:rPr lang="en-US" sz="1800"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Launch a dedicated  mobile app for Android and  iOS to enhance accessibility and improve the user experience</a:t>
            </a:r>
            <a:r>
              <a:rPr lang="en-US" sz="2600" b="1" dirty="0">
                <a:latin typeface="Times New Roman" panose="02020603050405020304" pitchFamily="18" charset="0"/>
                <a:cs typeface="Times New Roman" panose="02020603050405020304" pitchFamily="18" charset="0"/>
              </a:rPr>
              <a:t>.</a:t>
            </a:r>
            <a:r>
              <a:rPr lang="en-US" sz="2600" b="1" dirty="0"/>
              <a:t> </a:t>
            </a:r>
            <a:r>
              <a:rPr lang="en-US" sz="2600" dirty="0"/>
              <a:t>Enables on-the-go shopping, personalized notifications, and easier order tracking.</a:t>
            </a:r>
            <a:endParaRPr lang="en-IN" sz="2600" dirty="0"/>
          </a:p>
          <a:p>
            <a:r>
              <a:rPr lang="en-US" sz="2600" b="1" dirty="0"/>
              <a:t>Multi-language and Multi-currency Support</a:t>
            </a:r>
          </a:p>
          <a:p>
            <a:pPr marL="0" indent="0">
              <a:buNone/>
            </a:pPr>
            <a:r>
              <a:rPr lang="en-US"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Add support for multiple languages and currencies to cater to international customers</a:t>
            </a:r>
            <a:r>
              <a:rPr lang="en-US" dirty="0">
                <a:latin typeface="Times New Roman" panose="02020603050405020304" pitchFamily="18" charset="0"/>
                <a:cs typeface="Times New Roman" panose="02020603050405020304" pitchFamily="18" charset="0"/>
              </a:rPr>
              <a:t>.</a:t>
            </a:r>
            <a:endParaRPr lang="en-IN" sz="1800" dirty="0">
              <a:latin typeface="Times New Roman" panose="02020603050405020304" pitchFamily="18" charset="0"/>
              <a:cs typeface="Times New Roman" panose="02020603050405020304" pitchFamily="18" charset="0"/>
            </a:endParaRPr>
          </a:p>
          <a:p>
            <a:pPr marL="457200" lvl="1" indent="0">
              <a:buNone/>
            </a:pPr>
            <a:r>
              <a:rPr lang="en-US" sz="1800"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Expands the business to global markets and improves the shopping experience for non-local users. </a:t>
            </a:r>
          </a:p>
          <a:p>
            <a:pPr lvl="1"/>
            <a:endParaRPr lang="en-IN" sz="1600" dirty="0"/>
          </a:p>
          <a:p>
            <a:r>
              <a:rPr lang="en-US" sz="2600" b="1" dirty="0"/>
              <a:t>Voice-activated Shopping and Recipe Suggestions</a:t>
            </a:r>
          </a:p>
          <a:p>
            <a:endParaRPr lang="en-IN" sz="2600" dirty="0"/>
          </a:p>
          <a:p>
            <a:pPr marL="457200" lvl="1" indent="0">
              <a:buNone/>
            </a:pPr>
            <a:r>
              <a:rPr lang="en-US" sz="1800" b="1" dirty="0"/>
              <a:t> </a:t>
            </a:r>
            <a:r>
              <a:rPr lang="en-US" dirty="0">
                <a:latin typeface="Times New Roman" panose="02020603050405020304" pitchFamily="18" charset="0"/>
                <a:cs typeface="Times New Roman" panose="02020603050405020304" pitchFamily="18" charset="0"/>
              </a:rPr>
              <a:t>Integrate voice search functionality for products and recipes through platforms like Google Assistant or Alexa.</a:t>
            </a:r>
            <a:r>
              <a:rPr lang="en-US" sz="1800"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Makes the platform more accessible and future-proof by aligning with voice- based interactions. </a:t>
            </a:r>
            <a:endParaRPr lang="en-IN" sz="1600" dirty="0">
              <a:latin typeface="Times New Roman" panose="02020603050405020304" pitchFamily="18" charset="0"/>
              <a:cs typeface="Times New Roman" panose="02020603050405020304" pitchFamily="18" charset="0"/>
            </a:endParaRPr>
          </a:p>
          <a:p>
            <a:r>
              <a:rPr lang="en-US" sz="2600" b="1" dirty="0"/>
              <a:t>Faster Delivery through Logistics Partnerships </a:t>
            </a:r>
          </a:p>
          <a:p>
            <a:endParaRPr lang="en-IN" sz="2600" dirty="0"/>
          </a:p>
          <a:p>
            <a:pPr marL="457200" lvl="1" indent="0">
              <a:buNone/>
            </a:pPr>
            <a:r>
              <a:rPr lang="en-US" dirty="0">
                <a:latin typeface="Times New Roman" panose="02020603050405020304" pitchFamily="18" charset="0"/>
                <a:cs typeface="Times New Roman" panose="02020603050405020304" pitchFamily="18" charset="0"/>
              </a:rPr>
              <a:t>Collaborate with third-party logistics providers to offer faster delivery options, including same-day or next-day delivery.</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Enhances customer satisfaction and reduces delivery times.</a:t>
            </a:r>
            <a:endParaRPr lang="en-IN" sz="18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491006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22803-C1FA-4B81-84B3-A1DB4923C9C9}"/>
              </a:ext>
            </a:extLst>
          </p:cNvPr>
          <p:cNvSpPr>
            <a:spLocks noGrp="1"/>
          </p:cNvSpPr>
          <p:nvPr>
            <p:ph type="title"/>
          </p:nvPr>
        </p:nvSpPr>
        <p:spPr>
          <a:xfrm>
            <a:off x="0" y="18255"/>
            <a:ext cx="10515600" cy="1325563"/>
          </a:xfrm>
        </p:spPr>
        <p:txBody>
          <a:bodyPr/>
          <a:lstStyle/>
          <a:p>
            <a:r>
              <a:rPr lang="en-US" sz="2800" dirty="0">
                <a:latin typeface="Times New Roman" panose="02020603050405020304" pitchFamily="18" charset="0"/>
                <a:cs typeface="Times New Roman" panose="02020603050405020304" pitchFamily="18" charset="0"/>
              </a:rPr>
              <a:t>REFERENCES:</a:t>
            </a:r>
            <a:br>
              <a:rPr lang="en-US" dirty="0"/>
            </a:br>
            <a:endParaRPr lang="en-IN" dirty="0"/>
          </a:p>
        </p:txBody>
      </p:sp>
      <p:sp>
        <p:nvSpPr>
          <p:cNvPr id="3" name="Content Placeholder 2">
            <a:extLst>
              <a:ext uri="{FF2B5EF4-FFF2-40B4-BE49-F238E27FC236}">
                <a16:creationId xmlns:a16="http://schemas.microsoft.com/office/drawing/2014/main" id="{B631B9B0-875B-42C5-B540-D1CDEBCA1A52}"/>
              </a:ext>
            </a:extLst>
          </p:cNvPr>
          <p:cNvSpPr>
            <a:spLocks noGrp="1"/>
          </p:cNvSpPr>
          <p:nvPr>
            <p:ph idx="1"/>
          </p:nvPr>
        </p:nvSpPr>
        <p:spPr>
          <a:xfrm>
            <a:off x="421341" y="833718"/>
            <a:ext cx="10932459" cy="5343245"/>
          </a:xfrm>
        </p:spPr>
        <p:txBody>
          <a:bodyPr/>
          <a:lstStyle/>
          <a:p>
            <a:pPr lvl="0"/>
            <a:r>
              <a:rPr lang="en-US" dirty="0">
                <a:latin typeface="Times New Roman" panose="02020603050405020304" pitchFamily="18" charset="0"/>
                <a:cs typeface="Times New Roman" panose="02020603050405020304" pitchFamily="18" charset="0"/>
              </a:rPr>
              <a:t>Kumar et al. (2018)</a:t>
            </a:r>
            <a:endParaRPr lang="en-IN"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Jain et al. (2019) showed that chatbots offering personalized recommendations</a:t>
            </a:r>
            <a:endParaRPr lang="en-IN"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Sarwar et al. (2017) found that personalized recommendations based on customer interests</a:t>
            </a:r>
            <a:endParaRPr lang="en-IN"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Agrawal et al. (2018), offering multiple payment modes—such as credit/debit cards, UPI, wallets, and net banking—boosts trust and convenience.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5833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CFB59-A73F-46A4-82F6-333B3A3713AB}"/>
              </a:ext>
            </a:extLst>
          </p:cNvPr>
          <p:cNvSpPr>
            <a:spLocks noGrp="1"/>
          </p:cNvSpPr>
          <p:nvPr>
            <p:ph type="title"/>
          </p:nvPr>
        </p:nvSpPr>
        <p:spPr>
          <a:xfrm>
            <a:off x="165848" y="-259976"/>
            <a:ext cx="10515600" cy="1325563"/>
          </a:xfrm>
        </p:spPr>
        <p:txBody>
          <a:bodyPr>
            <a:normAutofit/>
          </a:bodyPr>
          <a:lstStyle/>
          <a:p>
            <a:r>
              <a:rPr lang="en-US" sz="2800" dirty="0"/>
              <a:t>ABSTRACT:</a:t>
            </a:r>
            <a:endParaRPr lang="en-IN" sz="2800" dirty="0"/>
          </a:p>
        </p:txBody>
      </p:sp>
      <p:sp>
        <p:nvSpPr>
          <p:cNvPr id="3" name="Content Placeholder 2">
            <a:extLst>
              <a:ext uri="{FF2B5EF4-FFF2-40B4-BE49-F238E27FC236}">
                <a16:creationId xmlns:a16="http://schemas.microsoft.com/office/drawing/2014/main" id="{DDE79D00-E224-4288-A792-3FA1ECD67824}"/>
              </a:ext>
            </a:extLst>
          </p:cNvPr>
          <p:cNvSpPr>
            <a:spLocks noGrp="1"/>
          </p:cNvSpPr>
          <p:nvPr>
            <p:ph idx="1"/>
          </p:nvPr>
        </p:nvSpPr>
        <p:spPr>
          <a:xfrm>
            <a:off x="524435" y="1237129"/>
            <a:ext cx="10515600" cy="4392705"/>
          </a:xfrm>
        </p:spPr>
        <p:txBody>
          <a:bodyPr>
            <a:normAutofit fontScale="85000" lnSpcReduction="20000"/>
          </a:bodyPr>
          <a:lstStyle/>
          <a:p>
            <a:pPr marL="0" indent="0" algn="just">
              <a:buNone/>
            </a:pPr>
            <a:r>
              <a:rPr lang="en-US" dirty="0">
                <a:latin typeface="Times New Roman" panose="02020603050405020304" pitchFamily="18" charset="0"/>
                <a:cs typeface="Times New Roman" panose="02020603050405020304" pitchFamily="18" charset="0"/>
              </a:rPr>
              <a:t>This project focuses on developing a dynamic and user-friendly website for </a:t>
            </a:r>
            <a:r>
              <a:rPr lang="en-US" dirty="0" err="1">
                <a:latin typeface="Times New Roman" panose="02020603050405020304" pitchFamily="18" charset="0"/>
                <a:cs typeface="Times New Roman" panose="02020603050405020304" pitchFamily="18" charset="0"/>
              </a:rPr>
              <a:t>Oviya</a:t>
            </a:r>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Ghee Company to enhance customer engagement and streamline purchasing. The</a:t>
            </a:r>
          </a:p>
          <a:p>
            <a:pPr marL="0" indent="0" algn="just">
              <a:buNone/>
            </a:pPr>
            <a:r>
              <a:rPr lang="en-US" dirty="0">
                <a:latin typeface="Times New Roman" panose="02020603050405020304" pitchFamily="18" charset="0"/>
                <a:cs typeface="Times New Roman" panose="02020603050405020304" pitchFamily="18" charset="0"/>
              </a:rPr>
              <a:t>website showcases a variety of ghee products with multiple quantity options,</a:t>
            </a:r>
          </a:p>
          <a:p>
            <a:pPr marL="0" indent="0" algn="just">
              <a:buNone/>
            </a:pPr>
            <a:r>
              <a:rPr lang="en-US" dirty="0">
                <a:latin typeface="Times New Roman" panose="02020603050405020304" pitchFamily="18" charset="0"/>
                <a:cs typeface="Times New Roman" panose="02020603050405020304" pitchFamily="18" charset="0"/>
              </a:rPr>
              <a:t>allowing customers to select their desired size with ease. A key feature of the</a:t>
            </a:r>
          </a:p>
          <a:p>
            <a:pPr marL="0" indent="0" algn="just">
              <a:buNone/>
            </a:pPr>
            <a:r>
              <a:rPr lang="en-US" dirty="0">
                <a:latin typeface="Times New Roman" panose="02020603050405020304" pitchFamily="18" charset="0"/>
                <a:cs typeface="Times New Roman" panose="02020603050405020304" pitchFamily="18" charset="0"/>
              </a:rPr>
              <a:t>platform is an integrated chatbot that assists users in discovering recipes made</a:t>
            </a:r>
          </a:p>
          <a:p>
            <a:pPr marL="0" indent="0" algn="just">
              <a:buNone/>
            </a:pPr>
            <a:r>
              <a:rPr lang="en-US" dirty="0">
                <a:latin typeface="Times New Roman" panose="02020603050405020304" pitchFamily="18" charset="0"/>
                <a:cs typeface="Times New Roman" panose="02020603050405020304" pitchFamily="18" charset="0"/>
              </a:rPr>
              <a:t>using ghee, offering personalized suggestions to enhance their culinary experience.</a:t>
            </a:r>
          </a:p>
          <a:p>
            <a:pPr marL="0" indent="0" algn="just">
              <a:buNone/>
            </a:pPr>
            <a:r>
              <a:rPr lang="en-US" dirty="0">
                <a:latin typeface="Times New Roman" panose="02020603050405020304" pitchFamily="18" charset="0"/>
                <a:cs typeface="Times New Roman" panose="02020603050405020304" pitchFamily="18" charset="0"/>
              </a:rPr>
              <a:t>The website also supports seamless ordering, quantity selection, and secure</a:t>
            </a:r>
          </a:p>
          <a:p>
            <a:pPr marL="0" indent="0" algn="just">
              <a:buNone/>
            </a:pPr>
            <a:r>
              <a:rPr lang="en-US" dirty="0">
                <a:latin typeface="Times New Roman" panose="02020603050405020304" pitchFamily="18" charset="0"/>
                <a:cs typeface="Times New Roman" panose="02020603050405020304" pitchFamily="18" charset="0"/>
              </a:rPr>
              <a:t>payments through multiple transaction methods, ensuring a smooth and convenient</a:t>
            </a:r>
          </a:p>
          <a:p>
            <a:pPr marL="0" indent="0" algn="just">
              <a:buNone/>
            </a:pPr>
            <a:r>
              <a:rPr lang="en-US" dirty="0">
                <a:latin typeface="Times New Roman" panose="02020603050405020304" pitchFamily="18" charset="0"/>
                <a:cs typeface="Times New Roman" panose="02020603050405020304" pitchFamily="18" charset="0"/>
              </a:rPr>
              <a:t>shopping process. This solution aims to improve customer interaction, simplify</a:t>
            </a:r>
          </a:p>
          <a:p>
            <a:pPr marL="0" indent="0" algn="just">
              <a:buNone/>
            </a:pPr>
            <a:r>
              <a:rPr lang="en-US" dirty="0">
                <a:latin typeface="Times New Roman" panose="02020603050405020304" pitchFamily="18" charset="0"/>
                <a:cs typeface="Times New Roman" panose="02020603050405020304" pitchFamily="18" charset="0"/>
              </a:rPr>
              <a:t>purchases, and provide value-added services, ultimately boosting the brand’s</a:t>
            </a:r>
          </a:p>
          <a:p>
            <a:pPr marL="0" indent="0" algn="just">
              <a:buNone/>
            </a:pPr>
            <a:r>
              <a:rPr lang="en-US" dirty="0">
                <a:latin typeface="Times New Roman" panose="02020603050405020304" pitchFamily="18" charset="0"/>
                <a:cs typeface="Times New Roman" panose="02020603050405020304" pitchFamily="18" charset="0"/>
              </a:rPr>
              <a:t>online presence and customer satisfaction.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0404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3E308-B3B4-4863-984E-F2B2F0E7641C}"/>
              </a:ext>
            </a:extLst>
          </p:cNvPr>
          <p:cNvSpPr>
            <a:spLocks noGrp="1"/>
          </p:cNvSpPr>
          <p:nvPr>
            <p:ph type="title"/>
          </p:nvPr>
        </p:nvSpPr>
        <p:spPr>
          <a:xfrm>
            <a:off x="3827929" y="2402540"/>
            <a:ext cx="7525870" cy="1819835"/>
          </a:xfrm>
        </p:spPr>
        <p:txBody>
          <a:bodyPr>
            <a:normAutofit/>
          </a:bodyPr>
          <a:lstStyle/>
          <a:p>
            <a:r>
              <a:rPr lang="en-US" sz="5400" dirty="0">
                <a:latin typeface="Times New Roman" panose="02020603050405020304" pitchFamily="18" charset="0"/>
                <a:cs typeface="Times New Roman" panose="02020603050405020304" pitchFamily="18" charset="0"/>
              </a:rPr>
              <a:t>THANK YOU</a:t>
            </a:r>
            <a:endParaRPr lang="en-IN" sz="5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3651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966F8-C2F9-4998-ACA9-EC6159512A32}"/>
              </a:ext>
            </a:extLst>
          </p:cNvPr>
          <p:cNvSpPr>
            <a:spLocks noGrp="1"/>
          </p:cNvSpPr>
          <p:nvPr>
            <p:ph type="title"/>
          </p:nvPr>
        </p:nvSpPr>
        <p:spPr>
          <a:xfrm>
            <a:off x="76200" y="-316193"/>
            <a:ext cx="10515600" cy="1325563"/>
          </a:xfrm>
        </p:spPr>
        <p:txBody>
          <a:bodyPr>
            <a:normAutofit/>
          </a:bodyPr>
          <a:lstStyle/>
          <a:p>
            <a:r>
              <a:rPr lang="en-US" sz="2800" dirty="0"/>
              <a:t>ARCHITECTURE DIAGRAM:</a:t>
            </a:r>
            <a:endParaRPr lang="en-IN" sz="2800" dirty="0"/>
          </a:p>
        </p:txBody>
      </p:sp>
      <p:pic>
        <p:nvPicPr>
          <p:cNvPr id="5" name="Content Placeholder 4">
            <a:extLst>
              <a:ext uri="{FF2B5EF4-FFF2-40B4-BE49-F238E27FC236}">
                <a16:creationId xmlns:a16="http://schemas.microsoft.com/office/drawing/2014/main" id="{24AF0665-2513-412D-8799-563667E079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37012" y="923365"/>
            <a:ext cx="7494495" cy="5307106"/>
          </a:xfrm>
        </p:spPr>
      </p:pic>
    </p:spTree>
    <p:extLst>
      <p:ext uri="{BB962C8B-B14F-4D97-AF65-F5344CB8AC3E}">
        <p14:creationId xmlns:p14="http://schemas.microsoft.com/office/powerpoint/2010/main" val="1769742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B498B-9FE1-43D6-9DD5-8BB1896017FA}"/>
              </a:ext>
            </a:extLst>
          </p:cNvPr>
          <p:cNvSpPr>
            <a:spLocks noGrp="1"/>
          </p:cNvSpPr>
          <p:nvPr>
            <p:ph type="title"/>
          </p:nvPr>
        </p:nvSpPr>
        <p:spPr>
          <a:xfrm>
            <a:off x="85164" y="-199651"/>
            <a:ext cx="10515600" cy="1325563"/>
          </a:xfrm>
        </p:spPr>
        <p:txBody>
          <a:bodyPr>
            <a:normAutofit/>
          </a:bodyPr>
          <a:lstStyle/>
          <a:p>
            <a:r>
              <a:rPr lang="en-US" sz="2800" dirty="0"/>
              <a:t>INTRODUCTION:</a:t>
            </a:r>
            <a:endParaRPr lang="en-IN" sz="2800" dirty="0"/>
          </a:p>
        </p:txBody>
      </p:sp>
      <p:sp>
        <p:nvSpPr>
          <p:cNvPr id="3" name="Content Placeholder 2">
            <a:extLst>
              <a:ext uri="{FF2B5EF4-FFF2-40B4-BE49-F238E27FC236}">
                <a16:creationId xmlns:a16="http://schemas.microsoft.com/office/drawing/2014/main" id="{C3636F13-A548-4181-BE3D-FB7E8BC7DA06}"/>
              </a:ext>
            </a:extLst>
          </p:cNvPr>
          <p:cNvSpPr>
            <a:spLocks noGrp="1"/>
          </p:cNvSpPr>
          <p:nvPr>
            <p:ph idx="1"/>
          </p:nvPr>
        </p:nvSpPr>
        <p:spPr>
          <a:xfrm>
            <a:off x="838200" y="1030941"/>
            <a:ext cx="10515600" cy="4374777"/>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Founded in 2004, </a:t>
            </a:r>
            <a:r>
              <a:rPr lang="en-US" sz="2400" dirty="0" err="1">
                <a:latin typeface="Times New Roman" panose="02020603050405020304" pitchFamily="18" charset="0"/>
                <a:cs typeface="Times New Roman" panose="02020603050405020304" pitchFamily="18" charset="0"/>
              </a:rPr>
              <a:t>Oviya</a:t>
            </a:r>
            <a:r>
              <a:rPr lang="en-US" sz="2400" dirty="0">
                <a:latin typeface="Times New Roman" panose="02020603050405020304" pitchFamily="18" charset="0"/>
                <a:cs typeface="Times New Roman" panose="02020603050405020304" pitchFamily="18" charset="0"/>
              </a:rPr>
              <a:t> Ghee Company began as a small business with a commitment to providing pure, high-quality ghee to customers. Over the years, the company steadily grew, earning trust for its traditional production methods and authentic taste. With a focus on purity and sustainability, </a:t>
            </a:r>
            <a:r>
              <a:rPr lang="en-US" sz="2400" dirty="0" err="1">
                <a:latin typeface="Times New Roman" panose="02020603050405020304" pitchFamily="18" charset="0"/>
                <a:cs typeface="Times New Roman" panose="02020603050405020304" pitchFamily="18" charset="0"/>
              </a:rPr>
              <a:t>Oviya</a:t>
            </a:r>
            <a:r>
              <a:rPr lang="en-US" sz="2400" dirty="0">
                <a:latin typeface="Times New Roman" panose="02020603050405020304" pitchFamily="18" charset="0"/>
                <a:cs typeface="Times New Roman" panose="02020603050405020304" pitchFamily="18" charset="0"/>
              </a:rPr>
              <a:t> Ghee became a well-known name in households across the region.</a:t>
            </a:r>
            <a:endParaRPr lang="en-IN"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In 2024, marking its 20th anniversary, the company expanded its operations to wholesale markets, catering to restaurants, bakeries, and other commercial buyers. This milestone reflects </a:t>
            </a:r>
            <a:r>
              <a:rPr lang="en-US" sz="2400" dirty="0" err="1">
                <a:latin typeface="Times New Roman" panose="02020603050405020304" pitchFamily="18" charset="0"/>
                <a:cs typeface="Times New Roman" panose="02020603050405020304" pitchFamily="18" charset="0"/>
              </a:rPr>
              <a:t>Oviya</a:t>
            </a:r>
            <a:r>
              <a:rPr lang="en-US" sz="2400" dirty="0">
                <a:latin typeface="Times New Roman" panose="02020603050405020304" pitchFamily="18" charset="0"/>
                <a:cs typeface="Times New Roman" panose="02020603050405020304" pitchFamily="18" charset="0"/>
              </a:rPr>
              <a:t> Ghee’s continuous growth and commitment to serving a broader customer base while maintaining the same quality and values that defined its origins.</a:t>
            </a:r>
            <a:endParaRPr lang="en-IN"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 </a:t>
            </a:r>
            <a:endParaRPr lang="en-IN" sz="2400" dirty="0">
              <a:latin typeface="Times New Roman" panose="02020603050405020304" pitchFamily="18" charset="0"/>
              <a:cs typeface="Times New Roman" panose="02020603050405020304" pitchFamily="18" charset="0"/>
            </a:endParaRPr>
          </a:p>
          <a:p>
            <a:pPr marL="0" indent="0" algn="just">
              <a:buNone/>
            </a:pPr>
            <a:endParaRPr lang="en-IN" dirty="0"/>
          </a:p>
        </p:txBody>
      </p:sp>
    </p:spTree>
    <p:extLst>
      <p:ext uri="{BB962C8B-B14F-4D97-AF65-F5344CB8AC3E}">
        <p14:creationId xmlns:p14="http://schemas.microsoft.com/office/powerpoint/2010/main" val="1870319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E983F-03A5-444A-80AD-4DBF7581468A}"/>
              </a:ext>
            </a:extLst>
          </p:cNvPr>
          <p:cNvSpPr>
            <a:spLocks noGrp="1"/>
          </p:cNvSpPr>
          <p:nvPr>
            <p:ph type="title"/>
          </p:nvPr>
        </p:nvSpPr>
        <p:spPr>
          <a:xfrm>
            <a:off x="0" y="-154828"/>
            <a:ext cx="10515600" cy="1325563"/>
          </a:xfrm>
        </p:spPr>
        <p:txBody>
          <a:bodyPr>
            <a:normAutofit/>
          </a:bodyPr>
          <a:lstStyle/>
          <a:p>
            <a:r>
              <a:rPr lang="en-US" sz="2800" dirty="0">
                <a:latin typeface="Times New Roman" panose="02020603050405020304" pitchFamily="18" charset="0"/>
                <a:cs typeface="Times New Roman" panose="02020603050405020304" pitchFamily="18" charset="0"/>
              </a:rPr>
              <a:t>DEVELOPMENT ENVIRONMENT</a:t>
            </a:r>
            <a:endParaRPr lang="en-IN"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5A2357D-377F-49FF-ADBD-127B34BEB62B}"/>
              </a:ext>
            </a:extLst>
          </p:cNvPr>
          <p:cNvSpPr>
            <a:spLocks noGrp="1"/>
          </p:cNvSpPr>
          <p:nvPr>
            <p:ph idx="1"/>
          </p:nvPr>
        </p:nvSpPr>
        <p:spPr>
          <a:xfrm>
            <a:off x="183777" y="991907"/>
            <a:ext cx="10515600" cy="4351338"/>
          </a:xfrm>
        </p:spPr>
        <p:txBody>
          <a:bodyPr/>
          <a:lstStyle/>
          <a:p>
            <a:pPr marL="0" indent="0">
              <a:buNone/>
            </a:pPr>
            <a:r>
              <a:rPr lang="en-US" sz="3200" dirty="0"/>
              <a:t>SOFTWARE  REQUIREMENTS:</a:t>
            </a:r>
          </a:p>
          <a:p>
            <a:pPr marL="0" indent="0">
              <a:buNone/>
            </a:pPr>
            <a:endParaRPr lang="en-US" dirty="0"/>
          </a:p>
          <a:p>
            <a:pPr marL="0" indent="0">
              <a:buNone/>
            </a:pPr>
            <a:r>
              <a:rPr lang="en-US"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IDE:Visual</a:t>
            </a:r>
            <a:r>
              <a:rPr lang="en-US" sz="2400" dirty="0">
                <a:latin typeface="Times New Roman" panose="02020603050405020304" pitchFamily="18" charset="0"/>
                <a:cs typeface="Times New Roman" panose="02020603050405020304" pitchFamily="18" charset="0"/>
              </a:rPr>
              <a:t> Studio Code</a:t>
            </a:r>
          </a:p>
          <a:p>
            <a:pPr marL="0" indent="0">
              <a:buNone/>
            </a:pP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Language:HTML,CSS,JAVASCRIPT</a:t>
            </a:r>
            <a:r>
              <a:rPr lang="en-US" sz="2400" dirty="0">
                <a:latin typeface="Times New Roman" panose="02020603050405020304" pitchFamily="18" charset="0"/>
                <a:cs typeface="Times New Roman" panose="02020603050405020304" pitchFamily="18" charset="0"/>
              </a:rPr>
              <a:t>(FRONTEND),NODE JS(BACKEND)</a:t>
            </a:r>
          </a:p>
          <a:p>
            <a:pPr marL="0" indent="0">
              <a:buNone/>
            </a:pP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Database:MongoDB</a:t>
            </a: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          </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dirty="0"/>
              <a:t>           </a:t>
            </a:r>
            <a:endParaRPr lang="en-IN" sz="2400" dirty="0"/>
          </a:p>
        </p:txBody>
      </p:sp>
    </p:spTree>
    <p:extLst>
      <p:ext uri="{BB962C8B-B14F-4D97-AF65-F5344CB8AC3E}">
        <p14:creationId xmlns:p14="http://schemas.microsoft.com/office/powerpoint/2010/main" val="4459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4958B-CA66-46C3-9A9E-5AF420FBA133}"/>
              </a:ext>
            </a:extLst>
          </p:cNvPr>
          <p:cNvSpPr>
            <a:spLocks noGrp="1"/>
          </p:cNvSpPr>
          <p:nvPr>
            <p:ph type="title"/>
          </p:nvPr>
        </p:nvSpPr>
        <p:spPr>
          <a:xfrm>
            <a:off x="264458" y="-9479"/>
            <a:ext cx="10515600" cy="1325563"/>
          </a:xfrm>
        </p:spPr>
        <p:txBody>
          <a:bodyPr>
            <a:normAutofit/>
          </a:bodyPr>
          <a:lstStyle/>
          <a:p>
            <a:r>
              <a:rPr lang="en-US" sz="2800" dirty="0"/>
              <a:t>USE CASE DIAGRAM:</a:t>
            </a:r>
            <a:endParaRPr lang="en-IN" sz="2800" dirty="0"/>
          </a:p>
        </p:txBody>
      </p:sp>
      <p:pic>
        <p:nvPicPr>
          <p:cNvPr id="5" name="Content Placeholder 4">
            <a:extLst>
              <a:ext uri="{FF2B5EF4-FFF2-40B4-BE49-F238E27FC236}">
                <a16:creationId xmlns:a16="http://schemas.microsoft.com/office/drawing/2014/main" id="{ACDD282D-E855-400C-ADA4-8CDB40C425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05648" y="1316084"/>
            <a:ext cx="5376653" cy="4351338"/>
          </a:xfrm>
        </p:spPr>
      </p:pic>
    </p:spTree>
    <p:extLst>
      <p:ext uri="{BB962C8B-B14F-4D97-AF65-F5344CB8AC3E}">
        <p14:creationId xmlns:p14="http://schemas.microsoft.com/office/powerpoint/2010/main" val="2631767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CF823-5410-4B2B-A7CF-ED3DF790198A}"/>
              </a:ext>
            </a:extLst>
          </p:cNvPr>
          <p:cNvSpPr>
            <a:spLocks noGrp="1"/>
          </p:cNvSpPr>
          <p:nvPr>
            <p:ph type="title"/>
          </p:nvPr>
        </p:nvSpPr>
        <p:spPr>
          <a:xfrm>
            <a:off x="228600" y="-110004"/>
            <a:ext cx="10515600" cy="1325563"/>
          </a:xfrm>
        </p:spPr>
        <p:txBody>
          <a:bodyPr>
            <a:normAutofit/>
          </a:bodyPr>
          <a:lstStyle/>
          <a:p>
            <a:r>
              <a:rPr lang="en-US" sz="2800" dirty="0">
                <a:latin typeface="Times New Roman" panose="02020603050405020304" pitchFamily="18" charset="0"/>
                <a:cs typeface="Times New Roman" panose="02020603050405020304" pitchFamily="18" charset="0"/>
              </a:rPr>
              <a:t>CLASS DIAGRAM:</a:t>
            </a:r>
            <a:endParaRPr lang="en-IN" sz="28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2BC513BB-E27F-4473-8EAE-85DCDA73606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25906" y="842682"/>
            <a:ext cx="5244353" cy="5948685"/>
          </a:xfrm>
        </p:spPr>
      </p:pic>
    </p:spTree>
    <p:extLst>
      <p:ext uri="{BB962C8B-B14F-4D97-AF65-F5344CB8AC3E}">
        <p14:creationId xmlns:p14="http://schemas.microsoft.com/office/powerpoint/2010/main" val="815167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FD147-EF36-4C9D-ACEC-7B789F061657}"/>
              </a:ext>
            </a:extLst>
          </p:cNvPr>
          <p:cNvSpPr>
            <a:spLocks noGrp="1"/>
          </p:cNvSpPr>
          <p:nvPr>
            <p:ph type="title"/>
          </p:nvPr>
        </p:nvSpPr>
        <p:spPr>
          <a:xfrm>
            <a:off x="94129" y="-172758"/>
            <a:ext cx="10515600" cy="1325563"/>
          </a:xfrm>
        </p:spPr>
        <p:txBody>
          <a:bodyPr>
            <a:normAutofit/>
          </a:bodyPr>
          <a:lstStyle/>
          <a:p>
            <a:r>
              <a:rPr lang="en-US" sz="2800" dirty="0">
                <a:latin typeface="Times New Roman" panose="02020603050405020304" pitchFamily="18" charset="0"/>
                <a:cs typeface="Times New Roman" panose="02020603050405020304" pitchFamily="18" charset="0"/>
              </a:rPr>
              <a:t>STATE DIAGRAM: </a:t>
            </a:r>
            <a:endParaRPr lang="en-IN" sz="28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B0F90770-A5C8-466E-B21A-8BBED99AD3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27294" y="1066800"/>
            <a:ext cx="5181600" cy="5110163"/>
          </a:xfrm>
        </p:spPr>
      </p:pic>
    </p:spTree>
    <p:extLst>
      <p:ext uri="{BB962C8B-B14F-4D97-AF65-F5344CB8AC3E}">
        <p14:creationId xmlns:p14="http://schemas.microsoft.com/office/powerpoint/2010/main" val="1035950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A7F0E-A1DB-4D5D-805E-FD182BA7CADC}"/>
              </a:ext>
            </a:extLst>
          </p:cNvPr>
          <p:cNvSpPr>
            <a:spLocks noGrp="1"/>
          </p:cNvSpPr>
          <p:nvPr>
            <p:ph type="title"/>
          </p:nvPr>
        </p:nvSpPr>
        <p:spPr>
          <a:xfrm>
            <a:off x="121024" y="-226546"/>
            <a:ext cx="10515600" cy="1325563"/>
          </a:xfrm>
        </p:spPr>
        <p:txBody>
          <a:bodyPr>
            <a:normAutofit/>
          </a:bodyPr>
          <a:lstStyle/>
          <a:p>
            <a:r>
              <a:rPr lang="en-US" sz="2800" dirty="0">
                <a:latin typeface="Times New Roman" panose="02020603050405020304" pitchFamily="18" charset="0"/>
                <a:cs typeface="Times New Roman" panose="02020603050405020304" pitchFamily="18" charset="0"/>
              </a:rPr>
              <a:t>EXISTING MODEL:</a:t>
            </a:r>
            <a:endParaRPr lang="en-IN"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31BDB0E-C0E2-4D04-A16E-ED0498408599}"/>
              </a:ext>
            </a:extLst>
          </p:cNvPr>
          <p:cNvSpPr>
            <a:spLocks noGrp="1"/>
          </p:cNvSpPr>
          <p:nvPr>
            <p:ph idx="1"/>
          </p:nvPr>
        </p:nvSpPr>
        <p:spPr>
          <a:xfrm>
            <a:off x="461682" y="982943"/>
            <a:ext cx="10515600" cy="5095128"/>
          </a:xfrm>
        </p:spPr>
        <p:txBody>
          <a:bodyPr/>
          <a:lstStyle/>
          <a:p>
            <a:pPr marL="0" lvl="0" indent="0">
              <a:buNone/>
            </a:pPr>
            <a:r>
              <a:rPr lang="en-US" b="1" i="1" dirty="0"/>
              <a:t>Basic Product Catalogs and Quantity Selection</a:t>
            </a:r>
            <a:endParaRPr lang="en-IN" b="1" i="1" dirty="0"/>
          </a:p>
          <a:p>
            <a:r>
              <a:rPr lang="en-US" sz="2000" dirty="0">
                <a:latin typeface="Times New Roman" panose="02020603050405020304" pitchFamily="18" charset="0"/>
                <a:cs typeface="Times New Roman" panose="02020603050405020304" pitchFamily="18" charset="0"/>
              </a:rPr>
              <a:t>Many online platforms provide product catalogs that allow users to view products with options for selecting different quantities. These systems offer features such as filters, price comparisons,    and    customer    reviews    to     enhance     shopping     experiences. </a:t>
            </a:r>
          </a:p>
          <a:p>
            <a:pPr marL="0" lvl="0" indent="0">
              <a:buNone/>
            </a:pPr>
            <a:r>
              <a:rPr lang="en-US" b="1" i="1" dirty="0"/>
              <a:t>Recipe Blogs and Cooking Platforms</a:t>
            </a:r>
            <a:endParaRPr lang="en-IN" b="1" i="1" dirty="0"/>
          </a:p>
          <a:p>
            <a:r>
              <a:rPr lang="en-US" sz="2000" dirty="0">
                <a:latin typeface="Times New Roman" panose="02020603050405020304" pitchFamily="18" charset="0"/>
                <a:cs typeface="Times New Roman" panose="02020603050405020304" pitchFamily="18" charset="0"/>
              </a:rPr>
              <a:t>Some companies, such as dairy brands, maintain separate recipe blogs or integrate recipe sections within their product websites to inspire customers to use their products creatively. </a:t>
            </a:r>
          </a:p>
          <a:p>
            <a:pPr lvl="0"/>
            <a:r>
              <a:rPr lang="en-US" b="1" i="1" dirty="0"/>
              <a:t>Ordering And Payment System</a:t>
            </a:r>
            <a:endParaRPr lang="en-IN" b="1" i="1" dirty="0"/>
          </a:p>
          <a:p>
            <a:pPr marL="0" indent="0">
              <a:buNone/>
            </a:pPr>
            <a:r>
              <a:rPr lang="en-US" sz="2000" dirty="0">
                <a:latin typeface="Times New Roman" panose="02020603050405020304" pitchFamily="18" charset="0"/>
                <a:cs typeface="Times New Roman" panose="02020603050405020304" pitchFamily="18" charset="0"/>
              </a:rPr>
              <a:t>Current e-commerce systems offer a variety of payment methods, including credit cards, UPI, wallets, and net banking. They also support order tracking and notifications for customer convenience.</a:t>
            </a:r>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55830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TotalTime>
  <Words>1164</Words>
  <Application>Microsoft Office PowerPoint</Application>
  <PresentationFormat>Widescreen</PresentationFormat>
  <Paragraphs>101</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Times New Roman</vt:lpstr>
      <vt:lpstr>Office Theme</vt:lpstr>
      <vt:lpstr>PANIMALAR ENGINEERING COLLEGE B.E.COMPUTER SCIENCE AND ENGINEERING 21CS1512-SOCIALLY RELEVANT MINI PROJECT   DOMAIN:WEBSITE DEVELOPMENT</vt:lpstr>
      <vt:lpstr>ABSTRACT:</vt:lpstr>
      <vt:lpstr>ARCHITECTURE DIAGRAM:</vt:lpstr>
      <vt:lpstr>INTRODUCTION:</vt:lpstr>
      <vt:lpstr>DEVELOPMENT ENVIRONMENT</vt:lpstr>
      <vt:lpstr>USE CASE DIAGRAM:</vt:lpstr>
      <vt:lpstr>CLASS DIAGRAM:</vt:lpstr>
      <vt:lpstr>STATE DIAGRAM: </vt:lpstr>
      <vt:lpstr>EXISTING MODEL:</vt:lpstr>
      <vt:lpstr>PROPOSED MODEL:</vt:lpstr>
      <vt:lpstr>MODULE DESCRIPTION:</vt:lpstr>
      <vt:lpstr>LOGIN PAGE:</vt:lpstr>
      <vt:lpstr>HOME PAGE:</vt:lpstr>
      <vt:lpstr>PRODUCT PAGE:</vt:lpstr>
      <vt:lpstr>CONTACT INFO PAGE:</vt:lpstr>
      <vt:lpstr>CHATBOT PAGE:</vt:lpstr>
      <vt:lpstr>CONCLUSION:</vt:lpstr>
      <vt:lpstr>FUTURE ENHANCEMENT:</vt:lpstr>
      <vt:lpstr>REFERENCES: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PANIMALAR ENGINEERING COLLEGE B.E.COMPUTER SCIENCE AND ENGINEERING 21CS1512-SOCIALLY RELEVANT MINI PROJECT   DOMAIN:WEBSITE DEVELOPMENT</dc:title>
  <dc:creator>revivelin deborah</dc:creator>
  <cp:lastModifiedBy>revivelin deborah</cp:lastModifiedBy>
  <cp:revision>15</cp:revision>
  <dcterms:created xsi:type="dcterms:W3CDTF">2024-10-17T15:59:03Z</dcterms:created>
  <dcterms:modified xsi:type="dcterms:W3CDTF">2024-10-18T04:29:03Z</dcterms:modified>
</cp:coreProperties>
</file>